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0" r:id="rId2"/>
    <p:sldId id="263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91" r:id="rId13"/>
    <p:sldId id="264" r:id="rId14"/>
    <p:sldId id="292" r:id="rId15"/>
    <p:sldId id="293" r:id="rId16"/>
    <p:sldId id="29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252BAD"/>
    <a:srgbClr val="FF9900"/>
    <a:srgbClr val="FFCC00"/>
    <a:srgbClr val="FF7171"/>
    <a:srgbClr val="FFD5DD"/>
    <a:srgbClr val="A50021"/>
    <a:srgbClr val="B4E6CD"/>
    <a:srgbClr val="339966"/>
    <a:srgbClr val="708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4ege.ru/trening-russkiy/52451-zadanie-7.html" TargetMode="External"/><Relationship Id="rId2" Type="http://schemas.openxmlformats.org/officeDocument/2006/relationships/hyperlink" Target="http://www.ctege.info/zadaniya-ege-po-russkomu-yazyiku/zadanie-7-ege-2018-po-russkomu-yazyiku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sskiy-na-5.ru/articles/1006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410/16969765.49/0_68de7_dce13d29_orig.png" TargetMode="External"/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g-fotki.yandex.ru/get/9558/222405017.9e/0_bd899_f9c57c38_ori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enzurka.ucoz.ru/_ph/10/2/450738023.jpg" TargetMode="External"/><Relationship Id="rId2" Type="http://schemas.openxmlformats.org/officeDocument/2006/relationships/hyperlink" Target="http://img-fotki.yandex.ru/get/9815/47407354.e57/0_160ee7_f9fcd98e_orig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mg-fotki.yandex.ru/get/5624/27302857.c8e/0_c3112_668da02b_orig" TargetMode="External"/><Relationship Id="rId4" Type="http://schemas.openxmlformats.org/officeDocument/2006/relationships/hyperlink" Target="http://s1.pic4you.ru/allimage/y2013/01-06/12216/2927413.p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521/139440740.3d/0_8313a_bea98798_XL.png" TargetMode="External"/><Relationship Id="rId2" Type="http://schemas.openxmlformats.org/officeDocument/2006/relationships/hyperlink" Target="https://img-fotki.yandex.ru/get/4713/131624064.42/0_6b113_fc1fbc37_ori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g-fotki.yandex.ru/get/5504/sockolovanatascha.13c/0_606eb_abf6cc42_ori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293096"/>
            <a:ext cx="7056784" cy="1872208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Кузубова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Н.Ф</a:t>
            </a:r>
            <a:r>
              <a:rPr lang="ru-RU" sz="2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.,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«Новоазовская школа №3»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администрации Новоазовского района</a:t>
            </a: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59631" y="548680"/>
            <a:ext cx="6624737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25400" contourW="12700">
              <a:bevelT w="25400" h="25400" prst="angle"/>
              <a:contourClr>
                <a:schemeClr val="bg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Подготовка к заданию №7 ЕГЭ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по русскому языку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(занятие 1)</a:t>
            </a:r>
            <a:endParaRPr lang="ru-RU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B00000"/>
                </a:solidFill>
              </a:rPr>
              <a:t>2. Нарушения построения предложения с несогласованным приложением</a:t>
            </a:r>
            <a:endParaRPr lang="ru-RU" dirty="0">
              <a:solidFill>
                <a:srgbClr val="B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Пример с ошибкой: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В основе произведения </a:t>
            </a:r>
            <a:r>
              <a:rPr lang="ru-RU" sz="2800" i="1" dirty="0" smtClean="0">
                <a:solidFill>
                  <a:srgbClr val="B00000"/>
                </a:solidFill>
              </a:rPr>
              <a:t>«Повести о настоящем человеке»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лежат реальные события, произошедшие с Алексеем 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</a:rPr>
              <a:t>Маресьевым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ПОМНИ: несогласованные приложения - имена собственные (названия газет, журналов, фильмов, картин и так далее) -  употребляются в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И.п.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при наличии перед ними родового понятия. Если же родовое понятие отсутствует, то имя собственное изменяется.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Правильно: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В основе произведения «Повесть о настоящем человеке» лежат реальные события, произошедшие с Алексеем 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</a:rPr>
              <a:t>Маресьевым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Или: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В основе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</a:rPr>
              <a:t>«Повести о настоящем человеке»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лежат реальные события, произошедшие с Алексеем </a:t>
            </a:r>
            <a:r>
              <a:rPr lang="ru-RU" sz="2800" i="1" dirty="0" err="1" smtClean="0">
                <a:solidFill>
                  <a:schemeClr val="tx2">
                    <a:lumMod val="75000"/>
                  </a:schemeClr>
                </a:solidFill>
              </a:rPr>
              <a:t>Маресьевым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B00000"/>
                </a:solidFill>
              </a:rPr>
              <a:t>УДАЧИ НА ЕГЭ!!!</a:t>
            </a:r>
            <a:endParaRPr lang="ru-RU" b="1" dirty="0">
              <a:solidFill>
                <a:srgbClr val="B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782120"/>
            <a:ext cx="80648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2">
                  <a:lumMod val="50000"/>
                </a:schemeClr>
              </a:solidFill>
              <a:hlinkClick r:id="rId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u="sng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www.ctege.info/zadaniya-ege-po-russkomu-yazyiku/zadanie-7-ege-2018-po-russkomu-yazyiku.html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http://4ege.ru/trening-russkiy/52451-zadanie-7.html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http://russkiy-na-5.ru/articles/1006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AutoShape 2" descr="https://img-fotki.yandex.ru/get/4115/42830165.143/0_95b36_b7f95f88_ori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647564" y="332656"/>
            <a:ext cx="7776864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n-ea"/>
                <a:cs typeface="Arial" pitchFamily="34" charset="0"/>
              </a:rPr>
              <a:t>Интернет - ресурсы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Интернет - ресурсы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Автор шаблона презентации: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ru-RU" sz="2400" b="1" i="1" dirty="0" err="1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Ранько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 Елена Алексеевна, учитель начальных классов  МАОУ лицей №21 г. Иваново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Сайт: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  <a:hlinkClick r:id="rId2"/>
              </a:rPr>
              <a:t>http://elenaranko.ucoz.ru/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Белая рамка со снежинками (в просмотре на белом фоне не видна):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http://img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-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fotki.yandex.ru/get/6410/16969765.49/0_68de7_dce13d29_orig.png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Зимний декор с ёлочками: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https://img-fotki.yandex.ru/get/9558/222405017.9e/0_bd899_f9c57c38_orig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Интернет - ресурсы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544616"/>
          </a:xfrm>
        </p:spPr>
        <p:txBody>
          <a:bodyPr>
            <a:normAutofit fontScale="55000" lnSpcReduction="20000"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4400" b="1" i="1" dirty="0" smtClean="0"/>
              <a:t>Шары:</a:t>
            </a:r>
          </a:p>
          <a:p>
            <a:pPr algn="just"/>
            <a:r>
              <a:rPr lang="en-US" sz="4400" dirty="0" smtClean="0">
                <a:hlinkClick r:id="rId2"/>
              </a:rPr>
              <a:t>http://img-fotki.yandex.ru/get/9815/47407354.e57/0_160ee7_f9fcd98e_orig.png</a:t>
            </a:r>
            <a:r>
              <a:rPr lang="ru-RU" sz="4400" dirty="0" smtClean="0"/>
              <a:t> </a:t>
            </a:r>
          </a:p>
          <a:p>
            <a:pPr algn="just"/>
            <a:r>
              <a:rPr lang="ru-RU" sz="4400" b="1" i="1" dirty="0" smtClean="0"/>
              <a:t>Основа для создания фона:  </a:t>
            </a:r>
          </a:p>
          <a:p>
            <a:pPr algn="just"/>
            <a:r>
              <a:rPr lang="en-US" sz="4400" dirty="0" smtClean="0">
                <a:hlinkClick r:id="rId3"/>
              </a:rPr>
              <a:t>http://menzurka.ucoz.ru/_ph/10/2/450738023.jpg</a:t>
            </a:r>
            <a:r>
              <a:rPr lang="ru-RU" sz="4400" dirty="0" smtClean="0"/>
              <a:t> </a:t>
            </a:r>
          </a:p>
          <a:p>
            <a:pPr algn="just"/>
            <a:r>
              <a:rPr lang="ru-RU" sz="4400" b="1" i="1" dirty="0" smtClean="0"/>
              <a:t>Декор со снежинками: </a:t>
            </a:r>
          </a:p>
          <a:p>
            <a:pPr algn="just"/>
            <a:r>
              <a:rPr lang="en-US" sz="4400" dirty="0" smtClean="0">
                <a:hlinkClick r:id="rId4"/>
              </a:rPr>
              <a:t>http://s1.pic4you.ru/allimage/y2013/01-06/12216/2927413.png</a:t>
            </a:r>
            <a:r>
              <a:rPr lang="ru-RU" sz="4400" dirty="0" smtClean="0"/>
              <a:t> </a:t>
            </a:r>
          </a:p>
          <a:p>
            <a:pPr algn="just"/>
            <a:r>
              <a:rPr lang="ru-RU" sz="4400" b="1" i="1" dirty="0" smtClean="0"/>
              <a:t>Рамка:  </a:t>
            </a:r>
          </a:p>
          <a:p>
            <a:pPr algn="just"/>
            <a:r>
              <a:rPr lang="en-US" sz="4400" dirty="0" smtClean="0">
                <a:hlinkClick r:id="rId5"/>
              </a:rPr>
              <a:t>https://img-fotki.yandex.ru/get/5624/27302857.c8e/0_c3112_668da02b_orig</a:t>
            </a:r>
            <a:r>
              <a:rPr lang="ru-RU" sz="4400" dirty="0" smtClean="0"/>
              <a:t> </a:t>
            </a:r>
          </a:p>
          <a:p>
            <a:pPr algn="just"/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600" dirty="0" smtClean="0"/>
          </a:p>
          <a:p>
            <a:pPr algn="just"/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Интернет - ресурсы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600" b="1" i="1" dirty="0" smtClean="0"/>
              <a:t>Изящные золотые линии:</a:t>
            </a:r>
          </a:p>
          <a:p>
            <a:pPr algn="just"/>
            <a:r>
              <a:rPr lang="en-US" sz="2600" dirty="0" smtClean="0">
                <a:hlinkClick r:id="rId2"/>
              </a:rPr>
              <a:t>https://img-fotki.yandex.ru/get/4713/131624064.42/0_6b113_fc1fbc37_orig</a:t>
            </a:r>
            <a:r>
              <a:rPr lang="ru-RU" sz="2600" dirty="0" smtClean="0"/>
              <a:t> </a:t>
            </a:r>
          </a:p>
          <a:p>
            <a:pPr algn="just"/>
            <a:r>
              <a:rPr lang="ru-RU" sz="2600" b="1" i="1" dirty="0" smtClean="0">
                <a:solidFill>
                  <a:schemeClr val="tx2">
                    <a:lumMod val="50000"/>
                  </a:schemeClr>
                </a:solidFill>
              </a:rPr>
              <a:t>Снежинки:</a:t>
            </a:r>
          </a:p>
          <a:p>
            <a:pPr algn="just"/>
            <a:r>
              <a:rPr lang="en-US" sz="26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http://img-fotki.yandex.ru/get/6521/139440740.3d/0_8313a_bea98798_XL.png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ru-RU" sz="2600" b="1" i="1" dirty="0" smtClean="0">
                <a:solidFill>
                  <a:schemeClr val="tx2">
                    <a:lumMod val="50000"/>
                  </a:schemeClr>
                </a:solidFill>
              </a:rPr>
              <a:t>Серебристые снежинки:</a:t>
            </a:r>
          </a:p>
          <a:p>
            <a:pPr algn="just"/>
            <a:r>
              <a:rPr lang="en-US" sz="26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https://img-fotki.yandex.ru/get/5504/sockolovanatascha.13c/0_606eb_abf6cc42_orig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15212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B00000"/>
                </a:solidFill>
                <a:latin typeface="+mn-lt"/>
              </a:rPr>
              <a:t>Задание №7</a:t>
            </a:r>
            <a:r>
              <a:rPr lang="ru-RU" sz="36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B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B00000"/>
                </a:solidFill>
                <a:latin typeface="+mn-lt"/>
              </a:rPr>
              <a:t>(Синтаксические нормы. Нормы согласования. Нормы управления)</a:t>
            </a:r>
            <a:br>
              <a:rPr lang="ru-RU" sz="3600" dirty="0" smtClean="0">
                <a:solidFill>
                  <a:srgbClr val="B00000"/>
                </a:solidFill>
                <a:latin typeface="+mn-lt"/>
              </a:rPr>
            </a:br>
            <a:endParaRPr lang="ru-RU" sz="36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B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46085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Алгоритм выполнения задания: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Читаем названия грамматических ошибок, которые необходимо найти (1 колонка).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Читаем предложения (2 колонка).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Находим ошибки.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Соотносим номер ошибки и предложения.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237626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Вспомним теоретический материал: виды нарушения синтаксических норм, норм согласования и управления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3501008"/>
            <a:ext cx="8208912" cy="2880320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ru-RU" b="1" dirty="0" smtClean="0">
                <a:solidFill>
                  <a:srgbClr val="B00000"/>
                </a:solidFill>
              </a:rPr>
              <a:t>Неправильное употребление падежной формы существительного и местоимения  с предлогом и без</a:t>
            </a:r>
          </a:p>
          <a:p>
            <a:pPr marL="514350" indent="-514350">
              <a:buNone/>
            </a:pPr>
            <a:endParaRPr lang="ru-RU" dirty="0" smtClean="0">
              <a:solidFill>
                <a:srgbClr val="B0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24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Употребление некоторых имен существительных при глаголе</a:t>
            </a:r>
            <a:endParaRPr lang="ru-RU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Я всегда отмечаю свой День рождени</a:t>
            </a:r>
            <a:r>
              <a:rPr lang="ru-RU" u="sng" dirty="0" smtClean="0">
                <a:solidFill>
                  <a:srgbClr val="B00000"/>
                </a:solidFill>
              </a:rPr>
              <a:t>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ПОМНИ: при склонении словосочетания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день рождения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второе слово всегда стоит в Р.П.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Правильно: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Я всегда отмечаю свой День рождени</a:t>
            </a:r>
            <a:r>
              <a:rPr lang="ru-RU" u="sng" dirty="0" smtClean="0">
                <a:solidFill>
                  <a:srgbClr val="B00000"/>
                </a:solidFill>
              </a:rPr>
              <a:t>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 smtClean="0">
              <a:solidFill>
                <a:srgbClr val="B00000"/>
              </a:solidFill>
            </a:endParaRPr>
          </a:p>
          <a:p>
            <a:pPr>
              <a:buNone/>
            </a:pPr>
            <a:endParaRPr lang="ru-RU" dirty="0">
              <a:solidFill>
                <a:srgbClr val="B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Я хочу тебя поздравить с Восьмым март</a:t>
            </a:r>
            <a:r>
              <a:rPr lang="ru-RU" dirty="0" smtClean="0">
                <a:solidFill>
                  <a:srgbClr val="B00000"/>
                </a:solidFill>
              </a:rPr>
              <a:t>ом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ПОМНИ: в названии праздников, при  указании даты после порядкового числительного (или после слов праздник, дата, день) название месяца стоит в Р.п.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Правильно: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Я хочу тебя поздравить с Восьмым март</a:t>
            </a:r>
            <a:r>
              <a:rPr lang="ru-RU" dirty="0" smtClean="0">
                <a:solidFill>
                  <a:srgbClr val="B00000"/>
                </a:solidFill>
              </a:rPr>
              <a:t>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Автор текста ставит проблему </a:t>
            </a:r>
            <a:r>
              <a:rPr lang="ru-RU" dirty="0" smtClean="0">
                <a:solidFill>
                  <a:srgbClr val="B00000"/>
                </a:solidFill>
              </a:rPr>
              <a:t>о дружбе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зависимое слово после слова проблема должно стоять в Р.п.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Автор текста ставит проблему дружбы.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Употребление словосочетаний с некоторыми глаголами</a:t>
            </a:r>
            <a:endParaRPr lang="ru-RU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Пример с ошибкой: Мы </a:t>
            </a:r>
            <a:r>
              <a:rPr lang="ru-RU" dirty="0" smtClean="0">
                <a:solidFill>
                  <a:srgbClr val="B00000"/>
                </a:solidFill>
              </a:rPr>
              <a:t>оплатили за проезд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ПОМНИ: зависимое слово при глаголе оплатить стоит в В.п. без предлога: оплатить (кого? что?); зависимое слово при глаголе уплатить или заплатить стоит в В.п. с предлогом:  уплатить, заплатить (за кого? за что?)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Правильно: Мы </a:t>
            </a:r>
            <a:r>
              <a:rPr lang="ru-RU" dirty="0" smtClean="0">
                <a:solidFill>
                  <a:srgbClr val="B00000"/>
                </a:solidFill>
              </a:rPr>
              <a:t>оплатили проезд.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Мы </a:t>
            </a:r>
            <a:r>
              <a:rPr lang="ru-RU" dirty="0" smtClean="0">
                <a:solidFill>
                  <a:srgbClr val="B00000"/>
                </a:solidFill>
              </a:rPr>
              <a:t>заплатили за проезд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Употребление падежных форм существительных при некоторых предлогах</a:t>
            </a:r>
            <a:endParaRPr lang="ru-RU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Запомни: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Вопреки (кому? чему?)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Благодаря (кому? чему)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Согласно (кому? чему)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 (в значении «после чего-либо, в результате чего-либо») (по ком? чём?)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Примеры правильного использования падежных форм существительных при некоторых предлогах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Вопреки обстоятельств</a:t>
            </a:r>
            <a:r>
              <a:rPr lang="ru-RU" dirty="0" smtClean="0">
                <a:solidFill>
                  <a:srgbClr val="B00000"/>
                </a:solidFill>
              </a:rPr>
              <a:t>ам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Благодаря старани</a:t>
            </a:r>
            <a:r>
              <a:rPr lang="ru-RU" dirty="0" smtClean="0">
                <a:solidFill>
                  <a:srgbClr val="B00000"/>
                </a:solidFill>
              </a:rPr>
              <a:t>ям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Согласно расписани</a:t>
            </a:r>
            <a:r>
              <a:rPr lang="ru-RU" dirty="0" smtClean="0">
                <a:solidFill>
                  <a:srgbClr val="B00000"/>
                </a:solidFill>
              </a:rPr>
              <a:t>ю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 прибыти</a:t>
            </a:r>
            <a:r>
              <a:rPr lang="ru-RU" dirty="0" smtClean="0">
                <a:solidFill>
                  <a:srgbClr val="B00000"/>
                </a:solidFill>
              </a:rPr>
              <a:t>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поезда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50021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478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Тема Office</vt:lpstr>
      <vt:lpstr>Презентация PowerPoint</vt:lpstr>
      <vt:lpstr> Задание №7 (Синтаксические нормы. Нормы согласования. Нормы управления) </vt:lpstr>
      <vt:lpstr>Вспомним теоретический материал: виды нарушения синтаксических норм, норм согласования и управления</vt:lpstr>
      <vt:lpstr>Употребление некоторых имен существительных при глаголе</vt:lpstr>
      <vt:lpstr>Презентация PowerPoint</vt:lpstr>
      <vt:lpstr>Презентация PowerPoint</vt:lpstr>
      <vt:lpstr>Употребление словосочетаний с некоторыми глаголами</vt:lpstr>
      <vt:lpstr>Употребление падежных форм существительных при некоторых предлогах</vt:lpstr>
      <vt:lpstr>Примеры правильного использования падежных форм существительных при некоторых предлогах</vt:lpstr>
      <vt:lpstr>Презентация PowerPoint</vt:lpstr>
      <vt:lpstr>Презентация PowerPoint</vt:lpstr>
      <vt:lpstr>Презентация PowerPoint</vt:lpstr>
      <vt:lpstr>Интернет - ресурсы</vt:lpstr>
      <vt:lpstr>Интернет - ресурсы</vt:lpstr>
      <vt:lpstr>Интернет - ресурсы</vt:lpstr>
      <vt:lpstr>Интернет - ресурсы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John Silver</cp:lastModifiedBy>
  <cp:revision>64</cp:revision>
  <dcterms:created xsi:type="dcterms:W3CDTF">2013-08-23T08:38:35Z</dcterms:created>
  <dcterms:modified xsi:type="dcterms:W3CDTF">2024-07-21T19:48:59Z</dcterms:modified>
</cp:coreProperties>
</file>