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8" r:id="rId22"/>
    <p:sldId id="28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BAD"/>
    <a:srgbClr val="FF9900"/>
    <a:srgbClr val="FFCC00"/>
    <a:srgbClr val="B00000"/>
    <a:srgbClr val="FF7171"/>
    <a:srgbClr val="FFD5DD"/>
    <a:srgbClr val="A50021"/>
    <a:srgbClr val="B4E6CD"/>
    <a:srgbClr val="339966"/>
    <a:srgbClr val="70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4ege.ru/trening-russkiy/52451-zadanie-7.html" TargetMode="External"/><Relationship Id="rId2" Type="http://schemas.openxmlformats.org/officeDocument/2006/relationships/hyperlink" Target="http://www.ctege.info/zadaniya-ege-po-russkomu-yazyiku/zadanie-7-ege-2018-po-russkomu-yazyik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sskiy-na-5.ru/articles/100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410/16969765.49/0_68de7_dce13d29_orig.png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g-fotki.yandex.ru/get/9558/222405017.9e/0_bd899_f9c57c38_ori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enzurka.ucoz.ru/_ph/10/2/450738023.jpg" TargetMode="External"/><Relationship Id="rId2" Type="http://schemas.openxmlformats.org/officeDocument/2006/relationships/hyperlink" Target="http://img-fotki.yandex.ru/get/9815/47407354.e57/0_160ee7_f9fcd98e_orig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g-fotki.yandex.ru/get/5624/27302857.c8e/0_c3112_668da02b_orig" TargetMode="External"/><Relationship Id="rId4" Type="http://schemas.openxmlformats.org/officeDocument/2006/relationships/hyperlink" Target="http://s1.pic4you.ru/allimage/y2013/01-06/12216/2927413.pn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521/139440740.3d/0_8313a_bea98798_XL.png" TargetMode="External"/><Relationship Id="rId2" Type="http://schemas.openxmlformats.org/officeDocument/2006/relationships/hyperlink" Target="https://img-fotki.yandex.ru/get/4713/131624064.42/0_6b113_fc1fbc37_ori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g-fotki.yandex.ru/get/5504/sockolovanatascha.13c/0_606eb_abf6cc42_ori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293096"/>
            <a:ext cx="7056784" cy="187220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Кузубова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Н.Ф.,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«Новоазовская школа №3»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Новоазовского района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59631" y="548680"/>
            <a:ext cx="6624737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25400" contourW="12700">
              <a:bevelT w="25400" h="25400" prst="angle"/>
              <a:contourClr>
                <a:schemeClr val="bg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Подготовка к заданию №7 ЕГЭ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по русскому языку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(занятие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Можно утверждать, что настроение было </a:t>
            </a:r>
            <a:r>
              <a:rPr lang="ru-RU" dirty="0" smtClean="0">
                <a:solidFill>
                  <a:srgbClr val="B00000"/>
                </a:solidFill>
              </a:rPr>
              <a:t>не только главным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создателя стихотворения, </a:t>
            </a:r>
            <a:r>
              <a:rPr lang="ru-RU" dirty="0" smtClean="0">
                <a:solidFill>
                  <a:srgbClr val="B00000"/>
                </a:solidFill>
              </a:rPr>
              <a:t>но и для читателей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нельзя нарушать порядок слов при использовании двойных сопоставительных союзов (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не только..., но и; не столько..., сколько; как..., так и; хотя..., но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др.), повторяющихся союзов (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то... то; не то... не то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др.).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Части таких союзов должны стоять непосредственно рядом с однородными членами.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Можно утверждать, что настроение было главным </a:t>
            </a:r>
            <a:r>
              <a:rPr lang="ru-RU" dirty="0" smtClean="0">
                <a:solidFill>
                  <a:srgbClr val="B00000"/>
                </a:solidFill>
              </a:rPr>
              <a:t>не только  для создателя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стихотворения, </a:t>
            </a:r>
            <a:r>
              <a:rPr lang="ru-RU" dirty="0" smtClean="0">
                <a:solidFill>
                  <a:srgbClr val="B00000"/>
                </a:solidFill>
              </a:rPr>
              <a:t>но и для читателей.</a:t>
            </a:r>
            <a:endParaRPr lang="ru-RU" dirty="0">
              <a:solidFill>
                <a:srgbClr val="B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В Северной Африке мы наблюдали много особенностей </a:t>
            </a:r>
            <a:r>
              <a:rPr lang="ru-RU" dirty="0" smtClean="0">
                <a:solidFill>
                  <a:srgbClr val="B00000"/>
                </a:solidFill>
              </a:rPr>
              <a:t>как 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природе, </a:t>
            </a:r>
            <a:r>
              <a:rPr lang="ru-RU" dirty="0" smtClean="0">
                <a:solidFill>
                  <a:srgbClr val="B00000"/>
                </a:solidFill>
              </a:rPr>
              <a:t>а также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в людских нравах.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части двойного союза постоянны, их нельзя заменять другими словами: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 только … но и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если не…, то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как…, так и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В Северной Африке мы наблюдали много особенностей </a:t>
            </a:r>
            <a:r>
              <a:rPr lang="ru-RU" dirty="0" smtClean="0">
                <a:solidFill>
                  <a:srgbClr val="B00000"/>
                </a:solidFill>
              </a:rPr>
              <a:t>как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 природе, </a:t>
            </a:r>
            <a:r>
              <a:rPr lang="ru-RU" dirty="0" smtClean="0">
                <a:solidFill>
                  <a:srgbClr val="B00000"/>
                </a:solidFill>
              </a:rPr>
              <a:t>так 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людских нравах.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6. Нарушения в построении предложения с причастным оборотом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Журналист  беседовал  с  командой  футболистов,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B00000"/>
                </a:solidFill>
              </a:rPr>
              <a:t>участвовавшими</a:t>
            </a:r>
            <a:r>
              <a:rPr lang="ru-RU" b="1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чемпионате.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Причастие должно быть согласовано с определяемым словом.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Журналист  беседовал  с  командой  футболистов,  </a:t>
            </a:r>
            <a:r>
              <a:rPr lang="ru-RU" dirty="0" smtClean="0">
                <a:solidFill>
                  <a:srgbClr val="B00000"/>
                </a:solidFill>
              </a:rPr>
              <a:t>участвовавших</a:t>
            </a:r>
            <a:r>
              <a:rPr lang="ru-RU" b="1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чемпионате.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5793507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</a:t>
            </a:r>
            <a:r>
              <a:rPr lang="ru-RU" dirty="0" smtClean="0">
                <a:solidFill>
                  <a:srgbClr val="B00000"/>
                </a:solidFill>
              </a:rPr>
              <a:t>Приехавшие делегаты на конференцию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должны зарегистрироваться.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определяемое слово не должно разрывать причастный оборот.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</a:t>
            </a:r>
            <a:r>
              <a:rPr lang="ru-RU" dirty="0" smtClean="0">
                <a:solidFill>
                  <a:srgbClr val="B00000"/>
                </a:solidFill>
              </a:rPr>
              <a:t>Делегаты, приехавшие на конференцию,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должны зарегистрироваться.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Надо поощрять учеников, </a:t>
            </a:r>
            <a:r>
              <a:rPr lang="ru-RU" dirty="0" smtClean="0">
                <a:solidFill>
                  <a:srgbClr val="B00000"/>
                </a:solidFill>
              </a:rPr>
              <a:t>стремящихся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 знаниям </a:t>
            </a:r>
            <a:r>
              <a:rPr lang="ru-RU" dirty="0" smtClean="0">
                <a:solidFill>
                  <a:srgbClr val="B00000"/>
                </a:solidFill>
              </a:rPr>
              <a:t>и которые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активно участвуют в ходе урока.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нельзя соединять как однородные причастный оборот и придаточную часть предложения.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Надо поощрять учеников, </a:t>
            </a:r>
            <a:r>
              <a:rPr lang="ru-RU" dirty="0" smtClean="0">
                <a:solidFill>
                  <a:srgbClr val="B00000"/>
                </a:solidFill>
              </a:rPr>
              <a:t>стремящихся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 знаниям </a:t>
            </a:r>
            <a:r>
              <a:rPr lang="ru-RU" dirty="0" smtClean="0">
                <a:solidFill>
                  <a:srgbClr val="B00000"/>
                </a:solidFill>
              </a:rPr>
              <a:t>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активно </a:t>
            </a:r>
            <a:r>
              <a:rPr lang="ru-RU" dirty="0" smtClean="0">
                <a:solidFill>
                  <a:srgbClr val="B00000"/>
                </a:solidFill>
              </a:rPr>
              <a:t>участвующих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ходе урока.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B00000"/>
                </a:solidFill>
                <a:latin typeface="+mn-lt"/>
              </a:rPr>
              <a:t>7. </a:t>
            </a:r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Неправильное построение предложения с деепричастным оборотом.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</a:t>
            </a:r>
            <a:r>
              <a:rPr lang="ru-RU" dirty="0" smtClean="0">
                <a:solidFill>
                  <a:srgbClr val="B00000"/>
                </a:solidFill>
              </a:rPr>
              <a:t>Решая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задачу, </a:t>
            </a:r>
            <a:r>
              <a:rPr lang="ru-RU" dirty="0" smtClean="0">
                <a:solidFill>
                  <a:srgbClr val="B00000"/>
                </a:solidFill>
              </a:rPr>
              <a:t>ему было трудно. Сдав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экзамены,</a:t>
            </a:r>
            <a:r>
              <a:rPr lang="ru-RU" dirty="0" smtClean="0">
                <a:solidFill>
                  <a:srgbClr val="B00000"/>
                </a:solidFill>
              </a:rPr>
              <a:t> я был принят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ВУЗ</a:t>
            </a:r>
            <a:r>
              <a:rPr lang="ru-RU" dirty="0" smtClean="0">
                <a:solidFill>
                  <a:srgbClr val="B00000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деепричастный оборот и действие, выраженное сказуемым, должны относиться к одному лицу (выраженному подлежащим); деепричастный оборот не употребляется в безличном предложении, при сказуемом – кратком причастии.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Решая задачу, он затруднялся. Сдав экзамены, я поступил в ВУЗ.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8. Ошибки при построении сложного предложения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[В письме говорилось], (что в город едет ревизор), (которым управляет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Сквозник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Дмухановский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придаточное определительное должно стоять после того слова, от которого зависит.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[В письме говорилось], (что в город, (которым управляет 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Сквозник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-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Дмухановский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), едет ревизор).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Перед дуэлью Печорин любуется природой, а Вернер спрашивает,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rgbClr val="B00000"/>
                </a:solidFill>
              </a:rPr>
              <a:t>что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написал </a:t>
            </a:r>
            <a:r>
              <a:rPr lang="ru-RU" dirty="0" smtClean="0">
                <a:solidFill>
                  <a:srgbClr val="B00000"/>
                </a:solidFill>
              </a:rPr>
              <a:t>ли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он своё завещание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dirty="0" smtClean="0"/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если придаточное изъяснительное присоединяется к главному с помощью частицы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ли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выступающей в роли подчинительного союза, то союз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что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лишний.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Перед дуэлью Печорин любуется природой, а Вернер спрашивает,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написал </a:t>
            </a:r>
            <a:r>
              <a:rPr lang="ru-RU" dirty="0" smtClean="0">
                <a:solidFill>
                  <a:srgbClr val="B00000"/>
                </a:solidFill>
              </a:rPr>
              <a:t>ли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он своё завещание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B00000"/>
                </a:solidFill>
              </a:rPr>
              <a:t>УДАЧИ НА ЕГЭ!!!</a:t>
            </a:r>
            <a:endParaRPr lang="ru-RU" b="1" dirty="0">
              <a:solidFill>
                <a:srgbClr val="B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82120"/>
            <a:ext cx="80648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  <a:hlinkClick r:id="rId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u="sng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www.ctege.info/zadaniya-ege-po-russkomu-yazyiku/zadanie-7-ege-2018-po-russkomu-yazyiku.html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http://4ege.ru/trening-russkiy/52451-zadanie-7.html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http://russkiy-na-5.ru/articles/1006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AutoShape 2" descr="https://img-fotki.yandex.ru/get/4115/42830165.143/0_95b36_b7f95f88_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647564" y="332656"/>
            <a:ext cx="7776864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n-ea"/>
                <a:cs typeface="Arial" pitchFamily="34" charset="0"/>
              </a:rPr>
              <a:t>Интернет - ресурсы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3. Нарушение связи между подлежащим и сказуемым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МГУ </a:t>
            </a:r>
            <a:r>
              <a:rPr lang="ru-RU" dirty="0" smtClean="0">
                <a:solidFill>
                  <a:srgbClr val="B00000"/>
                </a:solidFill>
              </a:rPr>
              <a:t>объявило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 сроках вступительных испытаний.</a:t>
            </a:r>
          </a:p>
          <a:p>
            <a:r>
              <a:rPr lang="ru-RU" dirty="0" smtClean="0"/>
              <a:t>ПОМНИ: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род сложносокращённых слов определяется по ключевому слову: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МГУ </a:t>
            </a:r>
            <a:r>
              <a:rPr lang="ru-RU" dirty="0" smtClean="0">
                <a:solidFill>
                  <a:srgbClr val="B00000"/>
                </a:solidFill>
              </a:rPr>
              <a:t>(университет) объявил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 сроках вступительных испытаний.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073427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Автор шаблона презентации: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Ранько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Елена Алексеевна, учитель начальных классов  МАОУ лицей №21 г. Иваново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Сайт: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  <a:hlinkClick r:id="rId2"/>
              </a:rPr>
              <a:t>http://elenaranko.ucoz.ru/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Белая рамка со снежинками (в просмотре на белом фоне не видна):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http://img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-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fotki.yandex.ru/get/6410/16969765.49/0_68de7_dce13d29_orig.png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Зимний декор с ёлочками: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https://img-fotki.yandex.ru/get/9558/222405017.9e/0_bd899_f9c57c38_orig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>
            <a:normAutofit fontScale="55000" lnSpcReduction="2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4400" b="1" i="1" dirty="0" smtClean="0"/>
              <a:t>Шары:</a:t>
            </a:r>
          </a:p>
          <a:p>
            <a:pPr algn="just"/>
            <a:r>
              <a:rPr lang="en-US" sz="4400" dirty="0" smtClean="0">
                <a:hlinkClick r:id="rId2"/>
              </a:rPr>
              <a:t>http://img-fotki.yandex.ru/get/9815/47407354.e57/0_160ee7_f9fcd98e_orig.png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Основа для создания фона:  </a:t>
            </a:r>
          </a:p>
          <a:p>
            <a:pPr algn="just"/>
            <a:r>
              <a:rPr lang="en-US" sz="4400" dirty="0" smtClean="0">
                <a:hlinkClick r:id="rId3"/>
              </a:rPr>
              <a:t>http://menzurka.ucoz.ru/_ph/10/2/450738023.jpg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Декор со снежинками: </a:t>
            </a:r>
          </a:p>
          <a:p>
            <a:pPr algn="just"/>
            <a:r>
              <a:rPr lang="en-US" sz="4400" dirty="0" smtClean="0">
                <a:hlinkClick r:id="rId4"/>
              </a:rPr>
              <a:t>http://s1.pic4you.ru/allimage/y2013/01-06/12216/2927413.png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Рамка:  </a:t>
            </a:r>
          </a:p>
          <a:p>
            <a:pPr algn="just"/>
            <a:r>
              <a:rPr lang="en-US" sz="4400" dirty="0" smtClean="0">
                <a:hlinkClick r:id="rId5"/>
              </a:rPr>
              <a:t>https://img-fotki.yandex.ru/get/5624/27302857.c8e/0_c3112_668da02b_orig</a:t>
            </a:r>
            <a:r>
              <a:rPr lang="ru-RU" sz="4400" dirty="0" smtClean="0"/>
              <a:t> </a:t>
            </a:r>
          </a:p>
          <a:p>
            <a:pPr algn="just"/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600" dirty="0" smtClean="0"/>
          </a:p>
          <a:p>
            <a:pPr algn="just"/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600" b="1" i="1" dirty="0" smtClean="0"/>
              <a:t>Изящные золотые линии:</a:t>
            </a:r>
          </a:p>
          <a:p>
            <a:pPr algn="just"/>
            <a:r>
              <a:rPr lang="en-US" sz="2600" dirty="0" smtClean="0">
                <a:hlinkClick r:id="rId2"/>
              </a:rPr>
              <a:t>https://img-fotki.yandex.ru/get/4713/131624064.42/0_6b113_fc1fbc37_orig</a:t>
            </a:r>
            <a:r>
              <a:rPr lang="ru-RU" sz="2600" dirty="0" smtClean="0"/>
              <a:t> </a:t>
            </a:r>
          </a:p>
          <a:p>
            <a:pPr algn="just"/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</a:rPr>
              <a:t>Снежинки:</a:t>
            </a:r>
          </a:p>
          <a:p>
            <a:pPr algn="just"/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http://img-fotki.yandex.ru/get/6521/139440740.3d/0_8313a_bea98798_XL.png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</a:rPr>
              <a:t>Серебристые снежинки:</a:t>
            </a:r>
          </a:p>
          <a:p>
            <a:pPr algn="just"/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https://img-fotki.yandex.ru/get/5504/sockolovanatascha.13c/0_606eb_abf6cc42_orig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Шкаф-купе </a:t>
            </a:r>
            <a:r>
              <a:rPr lang="ru-RU" dirty="0" smtClean="0">
                <a:solidFill>
                  <a:srgbClr val="B00000"/>
                </a:solidFill>
              </a:rPr>
              <a:t>сломалось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сказуемое согласуется с первым (главным) словом сложного существительного.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</a:t>
            </a:r>
            <a:r>
              <a:rPr lang="ru-RU" dirty="0" smtClean="0">
                <a:solidFill>
                  <a:srgbClr val="B00000"/>
                </a:solidFill>
              </a:rPr>
              <a:t>Шкаф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-купе </a:t>
            </a:r>
            <a:r>
              <a:rPr lang="ru-RU" dirty="0" smtClean="0">
                <a:solidFill>
                  <a:srgbClr val="B00000"/>
                </a:solidFill>
              </a:rPr>
              <a:t>сломался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[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Все,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кто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B00000"/>
                </a:solidFill>
              </a:rPr>
              <a:t>интересуются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театром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b="1" dirty="0" smtClean="0">
                <a:solidFill>
                  <a:srgbClr val="B00000"/>
                </a:solidFill>
              </a:rPr>
              <a:t>знает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имя Михаила Щепкина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]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в главной и придаточной  частях сложного предложения подлежащее и сказуемое должны быть согласованы в числе.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[</a:t>
            </a:r>
            <a:r>
              <a:rPr lang="ru-RU" dirty="0" smtClean="0">
                <a:solidFill>
                  <a:srgbClr val="0070C0"/>
                </a:solidFill>
              </a:rPr>
              <a:t>Все,</a:t>
            </a:r>
            <a:r>
              <a:rPr lang="ru-RU" dirty="0" smtClean="0">
                <a:solidFill>
                  <a:srgbClr val="252BAD"/>
                </a:solidFill>
              </a:rPr>
              <a:t> </a:t>
            </a:r>
            <a:r>
              <a:rPr lang="ru-RU" b="1" dirty="0" smtClean="0">
                <a:solidFill>
                  <a:srgbClr val="252BAD"/>
                </a:solidFill>
              </a:rPr>
              <a:t>(</a:t>
            </a:r>
            <a:r>
              <a:rPr lang="ru-RU" dirty="0" smtClean="0">
                <a:solidFill>
                  <a:srgbClr val="252BAD"/>
                </a:solidFill>
              </a:rPr>
              <a:t>кто</a:t>
            </a:r>
            <a:r>
              <a:rPr lang="ru-RU" b="1" dirty="0" smtClean="0">
                <a:solidFill>
                  <a:srgbClr val="252BAD"/>
                </a:solidFill>
              </a:rPr>
              <a:t> интересу</a:t>
            </a:r>
            <a:r>
              <a:rPr lang="ru-RU" b="1" dirty="0" smtClean="0">
                <a:solidFill>
                  <a:srgbClr val="B00000"/>
                </a:solidFill>
              </a:rPr>
              <a:t>ет</a:t>
            </a:r>
            <a:r>
              <a:rPr lang="ru-RU" b="1" dirty="0" smtClean="0">
                <a:solidFill>
                  <a:srgbClr val="252BAD"/>
                </a:solidFill>
              </a:rPr>
              <a:t>ся</a:t>
            </a:r>
            <a:r>
              <a:rPr lang="ru-RU" dirty="0" smtClean="0">
                <a:solidFill>
                  <a:srgbClr val="252BAD"/>
                </a:solidFill>
              </a:rPr>
              <a:t> театром</a:t>
            </a:r>
            <a:r>
              <a:rPr lang="ru-RU" b="1" dirty="0" smtClean="0">
                <a:solidFill>
                  <a:srgbClr val="252BAD"/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b="1" dirty="0" smtClean="0">
                <a:solidFill>
                  <a:srgbClr val="0070C0"/>
                </a:solidFill>
              </a:rPr>
              <a:t>зна</a:t>
            </a:r>
            <a:r>
              <a:rPr lang="ru-RU" b="1" dirty="0" smtClean="0">
                <a:solidFill>
                  <a:srgbClr val="B00000"/>
                </a:solidFill>
              </a:rPr>
              <a:t>ют</a:t>
            </a:r>
            <a:r>
              <a:rPr lang="ru-RU" dirty="0" smtClean="0">
                <a:solidFill>
                  <a:srgbClr val="0070C0"/>
                </a:solidFill>
              </a:rPr>
              <a:t> имя Михаила Щепкина</a:t>
            </a:r>
            <a:r>
              <a:rPr lang="ru-RU" b="1" dirty="0" smtClean="0">
                <a:solidFill>
                  <a:srgbClr val="0070C0"/>
                </a:solidFill>
              </a:rPr>
              <a:t>]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4. Неправильное построение предложения с косвенной речью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 с ошибкой: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Андрей сказал, что лучше уж пусть мы оставим </a:t>
            </a:r>
            <a:r>
              <a:rPr lang="ru-RU" dirty="0" smtClean="0">
                <a:solidFill>
                  <a:srgbClr val="B00000"/>
                </a:solidFill>
              </a:rPr>
              <a:t>меня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покое.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при переводе прямой речи в косвенную местоимения и глаголы в форме 1 лица следует заменить местоимениями и глаголами 3 лица.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Андрей сказал, что лучше уж пусть мы оставим </a:t>
            </a:r>
            <a:r>
              <a:rPr lang="ru-RU" dirty="0" smtClean="0">
                <a:solidFill>
                  <a:srgbClr val="B00000"/>
                </a:solidFill>
              </a:rPr>
              <a:t>его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покое.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B00000"/>
                </a:solidFill>
                <a:latin typeface="+mn-lt"/>
              </a:rPr>
              <a:t>5.</a:t>
            </a:r>
            <a:r>
              <a:rPr lang="ru-RU" sz="3200" b="1" dirty="0" smtClean="0">
                <a:solidFill>
                  <a:srgbClr val="B00000"/>
                </a:solidFill>
                <a:latin typeface="+mn-lt"/>
              </a:rPr>
              <a:t> Ошибки в построении предложения с однородными членами</a:t>
            </a:r>
            <a:r>
              <a:rPr lang="ru-RU" sz="3200" dirty="0" smtClean="0">
                <a:solidFill>
                  <a:srgbClr val="B00000"/>
                </a:solidFill>
                <a:latin typeface="+mn-lt"/>
              </a:rPr>
              <a:t> </a:t>
            </a:r>
            <a:endParaRPr lang="ru-RU" sz="3200" dirty="0">
              <a:solidFill>
                <a:srgbClr val="B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Раскольников </a:t>
            </a:r>
            <a:r>
              <a:rPr lang="ru-RU" dirty="0" smtClean="0">
                <a:solidFill>
                  <a:srgbClr val="B00000"/>
                </a:solidFill>
              </a:rPr>
              <a:t>придумал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dirty="0" smtClean="0">
                <a:solidFill>
                  <a:srgbClr val="B00000"/>
                </a:solidFill>
              </a:rPr>
              <a:t>восхищается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своей теорией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если однородные члены имеют общее слово, необходимо учитывать, что каждый из однородных членов должен быть грамматически и лексически соотнесён с этим общим словом.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Раскольников придумал свою теорию и восхищается ею.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Эта книга </a:t>
            </a:r>
            <a:r>
              <a:rPr lang="ru-RU" dirty="0" smtClean="0">
                <a:solidFill>
                  <a:srgbClr val="B00000"/>
                </a:solidFill>
              </a:rPr>
              <a:t>интересна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dirty="0" smtClean="0">
                <a:solidFill>
                  <a:srgbClr val="B00000"/>
                </a:solidFill>
              </a:rPr>
              <a:t>иллюстрированная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не допускается употребление в качестве однородных членов одновременно полной и краткой формы прилагательных или причастий.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Эта книга </a:t>
            </a:r>
            <a:r>
              <a:rPr lang="ru-RU" dirty="0" smtClean="0">
                <a:solidFill>
                  <a:srgbClr val="B00000"/>
                </a:solidFill>
              </a:rPr>
              <a:t>интересная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dirty="0" smtClean="0">
                <a:solidFill>
                  <a:srgbClr val="B00000"/>
                </a:solidFill>
              </a:rPr>
              <a:t>иллюстрированная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Толпы людей были повсюду: </a:t>
            </a:r>
            <a:r>
              <a:rPr lang="ru-RU" dirty="0" smtClean="0">
                <a:solidFill>
                  <a:srgbClr val="B00000"/>
                </a:solidFill>
              </a:rPr>
              <a:t>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улицах, площадях, </a:t>
            </a:r>
            <a:r>
              <a:rPr lang="ru-RU" dirty="0" smtClean="0">
                <a:solidFill>
                  <a:srgbClr val="B00000"/>
                </a:solidFill>
              </a:rPr>
              <a:t>скверах.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</a:t>
            </a:r>
            <a:r>
              <a:rPr lang="ru-RU" dirty="0" smtClean="0"/>
              <a:t>если однородные члены имеют разные предлоги, то пропуск одного из них недопустим.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Толпы людей были повсюду: </a:t>
            </a:r>
            <a:r>
              <a:rPr lang="ru-RU" dirty="0" smtClean="0">
                <a:solidFill>
                  <a:srgbClr val="B00000"/>
                </a:solidFill>
              </a:rPr>
              <a:t>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улицах, площадях, </a:t>
            </a:r>
            <a:r>
              <a:rPr lang="ru-RU" dirty="0" smtClean="0">
                <a:solidFill>
                  <a:srgbClr val="B00000"/>
                </a:solidFill>
              </a:rPr>
              <a:t>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скверах.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В комнате стояли стулья, книжный шкаф, стол, диван, </a:t>
            </a:r>
            <a:r>
              <a:rPr lang="ru-RU" dirty="0" smtClean="0">
                <a:solidFill>
                  <a:srgbClr val="B00000"/>
                </a:solidFill>
              </a:rPr>
              <a:t>мебель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нельзя смешивать родовидовые понятия в ряду однородных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членов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В комнате стояла мебель: стулья, книжный шкаф, стол, диван.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50021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929</Words>
  <Application>Microsoft Office PowerPoint</Application>
  <PresentationFormat>Экран (4:3)</PresentationFormat>
  <Paragraphs>105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Тема Office</vt:lpstr>
      <vt:lpstr>Презентация PowerPoint</vt:lpstr>
      <vt:lpstr>3. Нарушение связи между подлежащим и сказуемым</vt:lpstr>
      <vt:lpstr>Презентация PowerPoint</vt:lpstr>
      <vt:lpstr>Презентация PowerPoint</vt:lpstr>
      <vt:lpstr>4. Неправильное построение предложения с косвенной речью</vt:lpstr>
      <vt:lpstr>5. Ошибки в построении предложения с однородными членами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 Нарушения в построении предложения с причастным оборотом</vt:lpstr>
      <vt:lpstr>Презентация PowerPoint</vt:lpstr>
      <vt:lpstr>Презентация PowerPoint</vt:lpstr>
      <vt:lpstr>7. Неправильное построение предложения с деепричастным оборотом.</vt:lpstr>
      <vt:lpstr>8. Ошибки при построении сложного предложения</vt:lpstr>
      <vt:lpstr>Презентация PowerPoint</vt:lpstr>
      <vt:lpstr>Презентация PowerPoint</vt:lpstr>
      <vt:lpstr>Интернет - ресурсы</vt:lpstr>
      <vt:lpstr>Интернет - ресурсы</vt:lpstr>
      <vt:lpstr>Интернет - ресурсы</vt:lpstr>
      <vt:lpstr>Интернет - ресурсы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John Silver</cp:lastModifiedBy>
  <cp:revision>51</cp:revision>
  <dcterms:created xsi:type="dcterms:W3CDTF">2013-08-23T08:38:35Z</dcterms:created>
  <dcterms:modified xsi:type="dcterms:W3CDTF">2024-07-21T19:48:45Z</dcterms:modified>
</cp:coreProperties>
</file>