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8" r:id="rId2"/>
    <p:sldId id="283" r:id="rId3"/>
    <p:sldId id="297" r:id="rId4"/>
    <p:sldId id="296" r:id="rId5"/>
    <p:sldId id="263" r:id="rId6"/>
    <p:sldId id="291" r:id="rId7"/>
    <p:sldId id="262" r:id="rId8"/>
    <p:sldId id="261" r:id="rId9"/>
    <p:sldId id="260" r:id="rId10"/>
    <p:sldId id="268" r:id="rId11"/>
    <p:sldId id="267" r:id="rId12"/>
    <p:sldId id="294" r:id="rId13"/>
    <p:sldId id="281" r:id="rId14"/>
    <p:sldId id="282" r:id="rId15"/>
    <p:sldId id="284" r:id="rId16"/>
    <p:sldId id="273" r:id="rId17"/>
    <p:sldId id="272" r:id="rId18"/>
    <p:sldId id="271" r:id="rId19"/>
    <p:sldId id="270" r:id="rId20"/>
    <p:sldId id="279" r:id="rId21"/>
    <p:sldId id="269" r:id="rId22"/>
    <p:sldId id="278" r:id="rId23"/>
    <p:sldId id="298" r:id="rId24"/>
    <p:sldId id="276" r:id="rId25"/>
    <p:sldId id="275" r:id="rId26"/>
    <p:sldId id="29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87" autoAdjust="0"/>
  </p:normalViewPr>
  <p:slideViewPr>
    <p:cSldViewPr snapToGrid="0">
      <p:cViewPr varScale="1">
        <p:scale>
          <a:sx n="104" d="100"/>
          <a:sy n="104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22283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7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40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12805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8773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1839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69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8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20434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743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2789BDD-8F84-4FAF-B844-5160D995193E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264DB-22DF-4D29-99D7-9E5D64862AA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565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nfourok.ru/go.html?href=http%3A%2F%2Fbacenko.ru%2Ftestyi-2%2Ftest-bezudarnyie-glasnyie-v-korne%2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19343-336D-460D-95D1-173C206E5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852238"/>
            <a:ext cx="8361229" cy="3153524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ЕГЭ на</a:t>
            </a: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безударные гласные: </a:t>
            </a: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чём его сложность?</a:t>
            </a: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СЕКРЕТНЫЕ   ЛАЙФХАКИ</a:t>
            </a:r>
            <a:br>
              <a:rPr lang="ru-RU" sz="32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ВЫПОЛНЕНИЯ  ЗАДАНИЯ  №9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E90B74E-334D-4B12-AB0C-7252124E7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109" y="5221744"/>
            <a:ext cx="6831673" cy="108623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Учитель русского языка и литературы </a:t>
            </a:r>
          </a:p>
          <a:p>
            <a:r>
              <a:rPr lang="ru-RU" dirty="0"/>
              <a:t>МБОУ «Новоазовская школа №3»</a:t>
            </a:r>
          </a:p>
          <a:p>
            <a:r>
              <a:rPr lang="ru-RU" dirty="0" err="1"/>
              <a:t>Зубчевская</a:t>
            </a:r>
            <a:r>
              <a:rPr lang="ru-RU" dirty="0"/>
              <a:t> Е.Н.</a:t>
            </a:r>
          </a:p>
        </p:txBody>
      </p:sp>
      <p:pic>
        <p:nvPicPr>
          <p:cNvPr id="6" name="Рисунок 5" descr="tvorchi-potencial.png">
            <a:extLst>
              <a:ext uri="{FF2B5EF4-FFF2-40B4-BE49-F238E27FC236}">
                <a16:creationId xmlns:a16="http://schemas.microsoft.com/office/drawing/2014/main" id="{E3F090A3-751D-4056-9BEA-C71A002BD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90" y="4586582"/>
            <a:ext cx="3046289" cy="2116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470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9B5574-887D-4C43-94F5-8F2F0F8A3BD5}"/>
              </a:ext>
            </a:extLst>
          </p:cNvPr>
          <p:cNvSpPr txBox="1"/>
          <p:nvPr/>
        </p:nvSpPr>
        <p:spPr>
          <a:xfrm>
            <a:off x="757561" y="0"/>
            <a:ext cx="11345662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«Ловушка» 3.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Не проверяйте написание гласных словами, которых нет!</a:t>
            </a: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Одна из самых распространённых ошибок в том, что непроверяемые гласные нередко путают с проверяемыми и даже пытаются подобрать к ним проверочные слова.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Нельзя проверить ударением выделенные гласные в словах: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игн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рировать, экстр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мальный, утр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мбовать, нав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ждение.  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Это слова с непроверяемыми гласными!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Гласную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в слове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игн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рировать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нельзя проверять словом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игнор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хотя бы по той причине, что 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игнор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является жаргонизмом и в литературном языке его пока нет.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Букву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в слове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экстр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мальный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нельзя проверять словом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экстр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Слова эти пришли в наш язык разными путями. Так уж получилось, что существительное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экстрим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заимствовано из английского языка совсем недавно, гораздо позже, чем 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экстр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мальный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(от французского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extreme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утр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мбовать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не имеет ничего общего с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мбом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А значит, и проверять его этим словом не стоит. 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утрамбовать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пришло в наш язык в начале 19 века из польского, где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mbować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значит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«топтать ногами»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и в русском языке является непроверяемым.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нав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ждение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не имеет ничего общего с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ждением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потому и гласные в корнях этих слов пишутся разные –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и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соответственно. Более того, гласная в корне слова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нав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ждение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непроверяемая, а в слове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ждение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– проверяемая (проверочное слово — 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водит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 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наваждение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пришло в русский язык из старославянского – от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нав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дити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 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то есть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«обмануть»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17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8C09C1-8A8D-48EB-8569-6234D301ABCF}"/>
              </a:ext>
            </a:extLst>
          </p:cNvPr>
          <p:cNvSpPr txBox="1"/>
          <p:nvPr/>
        </p:nvSpPr>
        <p:spPr>
          <a:xfrm>
            <a:off x="2174019" y="126962"/>
            <a:ext cx="871565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u="sng" dirty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Чередующиеся безударные гласные в корне</a:t>
            </a:r>
          </a:p>
          <a:p>
            <a:pPr algn="ctr"/>
            <a:endParaRPr lang="ru-RU" sz="4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5" descr="f8200aa56dc5f463932da2c002671ecd-1024x790.jpg">
            <a:extLst>
              <a:ext uri="{FF2B5EF4-FFF2-40B4-BE49-F238E27FC236}">
                <a16:creationId xmlns:a16="http://schemas.microsoft.com/office/drawing/2014/main" id="{4748D9F2-0BF7-43F2-BCBF-79AD9A150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159" y="2361274"/>
            <a:ext cx="24447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91E300-4788-4B85-93DB-18F118EC635F}"/>
              </a:ext>
            </a:extLst>
          </p:cNvPr>
          <p:cNvSpPr txBox="1"/>
          <p:nvPr/>
        </p:nvSpPr>
        <p:spPr>
          <a:xfrm>
            <a:off x="1043710" y="1375726"/>
            <a:ext cx="956887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1" i="0" dirty="0">
                <a:effectLst/>
                <a:latin typeface="Times New Roman" panose="02020603050405020304" pitchFamily="18" charset="0"/>
              </a:rPr>
              <a:t>Запомни!</a:t>
            </a:r>
          </a:p>
          <a:p>
            <a:pPr algn="l"/>
            <a:endParaRPr lang="ru-RU" b="1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Слова с чередующимися гласными НЕЛЬЗЯ проверять ударением!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Выбор написания зависит от определенных условий</a:t>
            </a:r>
          </a:p>
          <a:p>
            <a:pPr algn="l"/>
            <a:endParaRPr lang="ru-RU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0" i="1" dirty="0">
                <a:effectLst/>
                <a:latin typeface="Times New Roman" panose="02020603050405020304" pitchFamily="18" charset="0"/>
              </a:rPr>
              <a:t>Например:</a:t>
            </a:r>
          </a:p>
          <a:p>
            <a:pPr algn="l"/>
            <a:endParaRPr lang="ru-RU" b="0" i="1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1. Умереть – умирать – нельзя проверять словами МИР и МЕРА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Примерять платье (= МЕРЯТЬ) – примирять (= МИР) врагов </a:t>
            </a:r>
          </a:p>
          <a:p>
            <a:pPr algn="l"/>
            <a:endParaRPr lang="ru-RU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2. Блестящий – блистающий – нельзя проверять словом – БЛЕСК 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Словом БЛЕСК проверяются такие слова как: проблески, блеснуть и др.</a:t>
            </a:r>
          </a:p>
          <a:p>
            <a:pPr algn="l"/>
            <a:endParaRPr lang="ru-RU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3. Стереть – стирать – нельзя проверять словом ТЁР.</a:t>
            </a:r>
          </a:p>
          <a:p>
            <a:pPr algn="l"/>
            <a:endParaRPr lang="ru-RU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4. В корнях с чередованием гласных всегда есть пара с тем же значение: умереть – умирать; 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касание – коснуться и др.</a:t>
            </a:r>
          </a:p>
          <a:p>
            <a:pPr algn="l"/>
            <a:endParaRPr lang="ru-RU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5. Запомни слова - исключения!</a:t>
            </a:r>
          </a:p>
        </p:txBody>
      </p:sp>
    </p:spTree>
    <p:extLst>
      <p:ext uri="{BB962C8B-B14F-4D97-AF65-F5344CB8AC3E}">
        <p14:creationId xmlns:p14="http://schemas.microsoft.com/office/powerpoint/2010/main" val="3368905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8C09C1-8A8D-48EB-8569-6234D301ABCF}"/>
              </a:ext>
            </a:extLst>
          </p:cNvPr>
          <p:cNvSpPr txBox="1"/>
          <p:nvPr/>
        </p:nvSpPr>
        <p:spPr>
          <a:xfrm>
            <a:off x="924241" y="288958"/>
            <a:ext cx="87156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 каждого корня с чередованием есть строго закреплённое за ним значение – старайтесь не забывать об этом, повторяя правила.</a:t>
            </a:r>
          </a:p>
          <a:p>
            <a:endParaRPr lang="ru-RU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Итак, для начала повторим правила.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91D6CC-2BD7-4341-B1A0-8C90439065D7}"/>
              </a:ext>
            </a:extLst>
          </p:cNvPr>
          <p:cNvSpPr txBox="1"/>
          <p:nvPr/>
        </p:nvSpPr>
        <p:spPr>
          <a:xfrm>
            <a:off x="4716912" y="1776158"/>
            <a:ext cx="6847015" cy="1426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сложность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заключается в том, что корней с чередующимися гласными очень много. 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они лучше усваивались, предлагаю раскладывать их по полочкам и учить сразу группами.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8F2E05-E6AF-4C63-93EA-68C3F22C60C1}"/>
              </a:ext>
            </a:extLst>
          </p:cNvPr>
          <p:cNvSpPr txBox="1"/>
          <p:nvPr/>
        </p:nvSpPr>
        <p:spPr>
          <a:xfrm>
            <a:off x="1044314" y="3655811"/>
            <a:ext cx="9864436" cy="2464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Группа 1.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Написание корней зависит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суффикса –а-.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2. Корни с чередованием А // Я, -им- // -ин-.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3. Гласная в корне зависит от ударения.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4. Гласная в корне зависит от последующей согласной.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5. Гласная в корне зависит от лексического 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1414352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F476C44-35ED-4A4C-B9C1-C593781E9AA7}"/>
              </a:ext>
            </a:extLst>
          </p:cNvPr>
          <p:cNvSpPr txBox="1"/>
          <p:nvPr/>
        </p:nvSpPr>
        <p:spPr>
          <a:xfrm>
            <a:off x="-209593" y="354556"/>
            <a:ext cx="12872648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1.  </a:t>
            </a:r>
          </a:p>
          <a:p>
            <a:pPr marL="4572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Гласная в корне не зависят от ударения // после корня есть суффикс -а-</a:t>
            </a:r>
            <a:endParaRPr lang="ru-RU" sz="2800" dirty="0">
              <a:solidFill>
                <a:srgbClr val="00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3BFC74-145A-432C-B116-2E85F3E0F87B}"/>
              </a:ext>
            </a:extLst>
          </p:cNvPr>
          <p:cNvSpPr txBox="1"/>
          <p:nvPr/>
        </p:nvSpPr>
        <p:spPr>
          <a:xfrm>
            <a:off x="2603273" y="470292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Корни -КОС- // -КАС-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4112123-FF99-4A26-B1D8-1AAE866AB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949581"/>
              </p:ext>
            </p:extLst>
          </p:nvPr>
        </p:nvGraphicFramePr>
        <p:xfrm>
          <a:off x="3605105" y="5182683"/>
          <a:ext cx="4832350" cy="487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1740">
                  <a:extLst>
                    <a:ext uri="{9D8B030D-6E8A-4147-A177-3AD203B41FA5}">
                      <a16:colId xmlns:a16="http://schemas.microsoft.com/office/drawing/2014/main" val="3837477983"/>
                    </a:ext>
                  </a:extLst>
                </a:gridCol>
                <a:gridCol w="2340610">
                  <a:extLst>
                    <a:ext uri="{9D8B030D-6E8A-4147-A177-3AD203B41FA5}">
                      <a16:colId xmlns:a16="http://schemas.microsoft.com/office/drawing/2014/main" val="8468631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-кос-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-кас-а-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0041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коснуться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кас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ться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97026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7FB4E0F-CCBA-4478-ADF6-FE02BA7EB1C5}"/>
              </a:ext>
            </a:extLst>
          </p:cNvPr>
          <p:cNvSpPr txBox="1"/>
          <p:nvPr/>
        </p:nvSpPr>
        <p:spPr>
          <a:xfrm>
            <a:off x="2483201" y="5697718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Корни -ЛОЖ- // -ЛАГ-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C6E6000C-6E2C-4BB4-BC96-4E756BB57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792124"/>
              </p:ext>
            </p:extLst>
          </p:nvPr>
        </p:nvGraphicFramePr>
        <p:xfrm>
          <a:off x="3605105" y="6080702"/>
          <a:ext cx="4832350" cy="487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1740">
                  <a:extLst>
                    <a:ext uri="{9D8B030D-6E8A-4147-A177-3AD203B41FA5}">
                      <a16:colId xmlns:a16="http://schemas.microsoft.com/office/drawing/2014/main" val="816220981"/>
                    </a:ext>
                  </a:extLst>
                </a:gridCol>
                <a:gridCol w="2340610">
                  <a:extLst>
                    <a:ext uri="{9D8B030D-6E8A-4147-A177-3AD203B41FA5}">
                      <a16:colId xmlns:a16="http://schemas.microsoft.com/office/drawing/2014/main" val="32092372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-лож-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-лаг-а-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2808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положить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полаг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339490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365AD1B-9652-458C-89C6-20896155C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45789"/>
              </p:ext>
            </p:extLst>
          </p:nvPr>
        </p:nvGraphicFramePr>
        <p:xfrm>
          <a:off x="2934017" y="1866026"/>
          <a:ext cx="6323965" cy="268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730">
                  <a:extLst>
                    <a:ext uri="{9D8B030D-6E8A-4147-A177-3AD203B41FA5}">
                      <a16:colId xmlns:a16="http://schemas.microsoft.com/office/drawing/2014/main" val="732720263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1639174992"/>
                    </a:ext>
                  </a:extLst>
                </a:gridCol>
                <a:gridCol w="3743960">
                  <a:extLst>
                    <a:ext uri="{9D8B030D-6E8A-4147-A177-3AD203B41FA5}">
                      <a16:colId xmlns:a16="http://schemas.microsoft.com/office/drawing/2014/main" val="6261303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1412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ru-RU" sz="1600" dirty="0" err="1">
                          <a:effectLst/>
                        </a:rPr>
                        <a:t>бер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</a:rPr>
                        <a:t>бир</a:t>
                      </a:r>
                      <a:r>
                        <a:rPr lang="ru-RU" sz="1600" dirty="0">
                          <a:effectLst/>
                        </a:rPr>
                        <a:t>-а-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соберут — собир</a:t>
                      </a:r>
                      <a:r>
                        <a:rPr lang="ru-RU" sz="1600" u="sng">
                          <a:effectLst/>
                        </a:rPr>
                        <a:t>а</a:t>
                      </a:r>
                      <a:r>
                        <a:rPr lang="ru-RU" sz="1600">
                          <a:effectLst/>
                        </a:rPr>
                        <a:t>ют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889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-пер-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пир-а-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отпереть — отпир</a:t>
                      </a:r>
                      <a:r>
                        <a:rPr lang="ru-RU" sz="1600" u="sng">
                          <a:effectLst/>
                        </a:rPr>
                        <a:t>а</a:t>
                      </a:r>
                      <a:r>
                        <a:rPr lang="ru-RU" sz="1600">
                          <a:effectLst/>
                        </a:rPr>
                        <a:t>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137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-мер-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мир-а-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замер – замир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391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-дер-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дир-а-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выдернуть – выдир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0706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-тер-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тир-а-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вытереть – вытир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107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-блест-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блист-а-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блестеть - блист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3691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-жег-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жиг-а-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зажечь – зажиг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7882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-стел-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стил-а-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стелить – застил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604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-чет-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чит-а-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вычесть – вычит</a:t>
                      </a:r>
                      <a:r>
                        <a:rPr lang="ru-RU" sz="1600" u="sng" dirty="0">
                          <a:effectLst/>
                        </a:rPr>
                        <a:t>а</a:t>
                      </a:r>
                      <a:r>
                        <a:rPr lang="ru-RU" sz="1600" dirty="0">
                          <a:effectLst/>
                        </a:rPr>
                        <a:t>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5549336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Исключения: сочетать, сочетание, чета.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83695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E6AA397-31EC-432F-A5B7-BB3DA8DA3461}"/>
              </a:ext>
            </a:extLst>
          </p:cNvPr>
          <p:cNvSpPr txBox="1"/>
          <p:nvPr/>
        </p:nvSpPr>
        <p:spPr>
          <a:xfrm>
            <a:off x="2704132" y="140099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Корни с чередованием Е // И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78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E3A6CB-D858-486B-B41D-78BDA659B4C8}"/>
              </a:ext>
            </a:extLst>
          </p:cNvPr>
          <p:cNvSpPr txBox="1"/>
          <p:nvPr/>
        </p:nvSpPr>
        <p:spPr>
          <a:xfrm>
            <a:off x="3665789" y="-106293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71DC8BC7-E7FE-4A7B-8708-4005FD80F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353772"/>
              </p:ext>
            </p:extLst>
          </p:nvPr>
        </p:nvGraphicFramePr>
        <p:xfrm>
          <a:off x="2934017" y="2389363"/>
          <a:ext cx="6323965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730">
                  <a:extLst>
                    <a:ext uri="{9D8B030D-6E8A-4147-A177-3AD203B41FA5}">
                      <a16:colId xmlns:a16="http://schemas.microsoft.com/office/drawing/2014/main" val="2757944682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509692827"/>
                    </a:ext>
                  </a:extLst>
                </a:gridCol>
                <a:gridCol w="3743960">
                  <a:extLst>
                    <a:ext uri="{9D8B030D-6E8A-4147-A177-3AD203B41FA5}">
                      <a16:colId xmlns:a16="http://schemas.microsoft.com/office/drawing/2014/main" val="11465472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а, 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-им-, -ин-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889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а, 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-им-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пожать — пож</a:t>
                      </a:r>
                      <a:r>
                        <a:rPr lang="ru-RU" sz="1600" u="sng">
                          <a:effectLst/>
                        </a:rPr>
                        <a:t>им</a:t>
                      </a:r>
                      <a:r>
                        <a:rPr lang="ru-RU" sz="1600">
                          <a:effectLst/>
                        </a:rPr>
                        <a:t>ать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7524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а, 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-ин-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начать — нач</a:t>
                      </a:r>
                      <a:r>
                        <a:rPr lang="ru-RU" sz="1600" u="sng" dirty="0">
                          <a:effectLst/>
                        </a:rPr>
                        <a:t>ин</a:t>
                      </a:r>
                      <a:r>
                        <a:rPr lang="ru-RU" sz="1600" dirty="0">
                          <a:effectLst/>
                        </a:rPr>
                        <a:t>ать, замять - зам</a:t>
                      </a:r>
                      <a:r>
                        <a:rPr lang="ru-RU" sz="1600" u="sng" dirty="0">
                          <a:effectLst/>
                        </a:rPr>
                        <a:t>ин</a:t>
                      </a:r>
                      <a:r>
                        <a:rPr lang="ru-RU" sz="1600" dirty="0">
                          <a:effectLst/>
                        </a:rPr>
                        <a:t>ать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85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8B2B44F-717C-4B20-B1F8-C15757D4349C}"/>
              </a:ext>
            </a:extLst>
          </p:cNvPr>
          <p:cNvSpPr txBox="1"/>
          <p:nvPr/>
        </p:nvSpPr>
        <p:spPr>
          <a:xfrm>
            <a:off x="2081327" y="562840"/>
            <a:ext cx="72474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2.   </a:t>
            </a:r>
          </a:p>
          <a:p>
            <a:pPr marL="4572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Корни с чередованием А // Я   - им,  -ин</a:t>
            </a:r>
            <a:endParaRPr lang="ru-RU" sz="2800" dirty="0">
              <a:solidFill>
                <a:srgbClr val="00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DB5EE7-325D-4E82-9368-D813AF6D1CBC}"/>
              </a:ext>
            </a:extLst>
          </p:cNvPr>
          <p:cNvSpPr txBox="1"/>
          <p:nvPr/>
        </p:nvSpPr>
        <p:spPr>
          <a:xfrm>
            <a:off x="2154903" y="3709230"/>
            <a:ext cx="9116291" cy="2503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Отдельной группой выделяют чередования ИМ(ИН)//А(Я) - например,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начИНать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Такого рода слова часто встречаются в 9 задании, и ученики, не знакомые с 5 группой (а о ней что-нибудь есть в школьных учебниках?), пытаются проверить ударением правописание гласной И -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зажИмать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зажИм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снИмать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снИмок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(да что там про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снИмок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говорить, некоторые и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зАрю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пытаются проверить словом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зОри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загОрать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словом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загАр</a:t>
            </a: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хотя про ЗАР//ЗОР и ГАР//ГОР что-то слышали).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756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0E2C98-2F61-48D1-AC8D-7C7876D84481}"/>
              </a:ext>
            </a:extLst>
          </p:cNvPr>
          <p:cNvSpPr txBox="1"/>
          <p:nvPr/>
        </p:nvSpPr>
        <p:spPr>
          <a:xfrm>
            <a:off x="1071419" y="173285"/>
            <a:ext cx="10289309" cy="6684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А(Я)/ИМ/ЕМ и А(Я)/ИН: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взимать – взять; иметь, имение, имущество, преимущество, имущий, имущественный, преимущественный, неимоверный, внимать, внимание, внимательный, воспринимать, вынимать, донимать, занимать, занимательный, нанимать, обнимать, отнимать, перенимать, понимать, поднимать, предпринимать, предприниматель, наниматель, пронимать, снимать, унимать.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ru-RU" sz="1800" u="sng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К корням с чередованием А(Я)/ИМ/ЕМ и А(Я)/ИН, относятся также: </a:t>
            </a:r>
            <a:endParaRPr lang="ru-RU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ЖИМ/ЖА: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выжимать, выжимки, зажимать и др. приставочные от глагола жать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ЖИН/ЖА: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пожинать – сжать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ПИН/ПЯ: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распинать, пинать, пинок, запинаться, препинание – распять, запятая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МИН/МЯ: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вминать, заминать, подминать, приминать, разминаться, уминать – вмять, замять, память, памятовать, памятный, памятник, поминать (и приставочные вспоминать, упоминать, запоминать, напоминать, припоминать), помин, поминовение 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ПИН/ПЯ: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распинать, пинать, пинок, запинаться, препинание – распять, запятая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МИН/МЯ: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вминать, заминать, подминать, приминать, разминаться, уминать – вмять, замять, память, памятовать, памятный, памятник, поминать (и приставочные вспоминать, упоминать, запоминать, напоминать, припоминать), помин, поминовение и др.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ЧИН/ЧА: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начинать, зачинать, зачинатель, начинание, начинающий – начать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ru-RU" sz="1800" b="1" spc="15" dirty="0">
                <a:solidFill>
                  <a:srgbClr val="1A1A1A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КЛИН/КЛЯ:</a:t>
            </a:r>
            <a:r>
              <a:rPr lang="ru-RU" sz="1800" spc="15" dirty="0">
                <a:solidFill>
                  <a:srgbClr val="1A1A1A"/>
                </a:solidFill>
                <a:effectLst/>
                <a:latin typeface="GothaPro"/>
                <a:ea typeface="Times New Roman" panose="02020603050405020304" pitchFamily="18" charset="0"/>
                <a:cs typeface="Times New Roman" panose="02020603050405020304" pitchFamily="18" charset="0"/>
              </a:rPr>
              <a:t> заклинать, заклинанье, проклинать – заклясть, проклясть, проклятие, заклятие, клятва, заклятый, клясть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461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C698CE-57E1-47DE-9F90-3EEEA187802F}"/>
              </a:ext>
            </a:extLst>
          </p:cNvPr>
          <p:cNvSpPr txBox="1"/>
          <p:nvPr/>
        </p:nvSpPr>
        <p:spPr>
          <a:xfrm>
            <a:off x="1697434" y="230371"/>
            <a:ext cx="78299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3.</a:t>
            </a:r>
          </a:p>
          <a:p>
            <a:pPr marL="6858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Гласная в корне зависит от ударения</a:t>
            </a:r>
            <a:endParaRPr lang="ru-RU" sz="2800" dirty="0">
              <a:solidFill>
                <a:srgbClr val="00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E26DD2-545F-4154-AD53-8AB48DA6EF86}"/>
              </a:ext>
            </a:extLst>
          </p:cNvPr>
          <p:cNvSpPr txBox="1"/>
          <p:nvPr/>
        </p:nvSpPr>
        <p:spPr>
          <a:xfrm>
            <a:off x="2749858" y="1444830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Корни -ГОР- // -ГАР-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6414DA0-8D87-4867-A89E-50A293950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59997"/>
              </p:ext>
            </p:extLst>
          </p:nvPr>
        </p:nvGraphicFramePr>
        <p:xfrm>
          <a:off x="3665296" y="1956826"/>
          <a:ext cx="4832350" cy="975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1740">
                  <a:extLst>
                    <a:ext uri="{9D8B030D-6E8A-4147-A177-3AD203B41FA5}">
                      <a16:colId xmlns:a16="http://schemas.microsoft.com/office/drawing/2014/main" val="1467553163"/>
                    </a:ext>
                  </a:extLst>
                </a:gridCol>
                <a:gridCol w="2340610">
                  <a:extLst>
                    <a:ext uri="{9D8B030D-6E8A-4147-A177-3AD203B41FA5}">
                      <a16:colId xmlns:a16="http://schemas.microsoft.com/office/drawing/2014/main" val="1767369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-гор-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-га´р-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06889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в значении «гореть»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64575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</a:rPr>
                        <a:t>загора´ть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зага´р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6204005"/>
                  </a:ext>
                </a:extLst>
              </a:tr>
              <a:tr h="4889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Исключения: </a:t>
                      </a:r>
                      <a:r>
                        <a:rPr lang="ru-RU" sz="1600" dirty="0" err="1">
                          <a:effectLst/>
                        </a:rPr>
                        <a:t>вы´гарки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при´гарь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гарево´й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и´згарь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19065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3C0DE18-1586-42DA-845C-D67ECAE81874}"/>
              </a:ext>
            </a:extLst>
          </p:cNvPr>
          <p:cNvSpPr txBox="1"/>
          <p:nvPr/>
        </p:nvSpPr>
        <p:spPr>
          <a:xfrm>
            <a:off x="2749858" y="3088056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Корни -ЗОР- // -ЗАР-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499B504E-1FBD-48B3-A141-50F93655A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910942"/>
              </p:ext>
            </p:extLst>
          </p:nvPr>
        </p:nvGraphicFramePr>
        <p:xfrm>
          <a:off x="2918536" y="3567009"/>
          <a:ext cx="6608844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3123">
                  <a:extLst>
                    <a:ext uri="{9D8B030D-6E8A-4147-A177-3AD203B41FA5}">
                      <a16:colId xmlns:a16="http://schemas.microsoft.com/office/drawing/2014/main" val="3055919013"/>
                    </a:ext>
                  </a:extLst>
                </a:gridCol>
                <a:gridCol w="2985721">
                  <a:extLst>
                    <a:ext uri="{9D8B030D-6E8A-4147-A177-3AD203B41FA5}">
                      <a16:colId xmlns:a16="http://schemas.microsoft.com/office/drawing/2014/main" val="12349749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-зо´р-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-зар-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0639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зо´ри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заря´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96477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Исключение: </a:t>
                      </a:r>
                      <a:r>
                        <a:rPr lang="ru-RU" sz="1600" dirty="0" err="1">
                          <a:effectLst/>
                        </a:rPr>
                        <a:t>за´рево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72664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Разница в лексическом значении: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Заря´ – природное явление.   </a:t>
                      </a:r>
                      <a:r>
                        <a:rPr lang="ru-RU" sz="1600" dirty="0" err="1">
                          <a:effectLst/>
                        </a:rPr>
                        <a:t>Зо´ря</a:t>
                      </a:r>
                      <a:r>
                        <a:rPr lang="ru-RU" sz="1600" dirty="0">
                          <a:effectLst/>
                        </a:rPr>
                        <a:t> – военный сигнал (играть зорю).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13230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4935FF8-ECE3-40B8-A9D8-5EA422FBA331}"/>
              </a:ext>
            </a:extLst>
          </p:cNvPr>
          <p:cNvSpPr txBox="1"/>
          <p:nvPr/>
        </p:nvSpPr>
        <p:spPr>
          <a:xfrm>
            <a:off x="1627711" y="5025569"/>
            <a:ext cx="78996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Корни -КЛОН- // -КЛАН-   и корни -ТВОР- // -ТВАР-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1B8A7DDB-A8F0-4C58-B061-032964E4A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296578"/>
              </p:ext>
            </p:extLst>
          </p:nvPr>
        </p:nvGraphicFramePr>
        <p:xfrm>
          <a:off x="2918536" y="5523614"/>
          <a:ext cx="6325870" cy="975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9485">
                  <a:extLst>
                    <a:ext uri="{9D8B030D-6E8A-4147-A177-3AD203B41FA5}">
                      <a16:colId xmlns:a16="http://schemas.microsoft.com/office/drawing/2014/main" val="104121666"/>
                    </a:ext>
                  </a:extLst>
                </a:gridCol>
                <a:gridCol w="2091055">
                  <a:extLst>
                    <a:ext uri="{9D8B030D-6E8A-4147-A177-3AD203B41FA5}">
                      <a16:colId xmlns:a16="http://schemas.microsoft.com/office/drawing/2014/main" val="946934907"/>
                    </a:ext>
                  </a:extLst>
                </a:gridCol>
                <a:gridCol w="2005330">
                  <a:extLst>
                    <a:ext uri="{9D8B030D-6E8A-4147-A177-3AD203B41FA5}">
                      <a16:colId xmlns:a16="http://schemas.microsoft.com/office/drawing/2014/main" val="37259704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-клон-,   -твор-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-кла´н-,   -тва´р-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-кло´н-,   -тво´р-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973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склоне´ние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кла´няться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покло´н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3068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творе´ние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тва´рь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тво´рчество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0407449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Исключение: </a:t>
                      </a:r>
                      <a:r>
                        <a:rPr lang="ru-RU" sz="1600" dirty="0" err="1">
                          <a:effectLst/>
                        </a:rPr>
                        <a:t>у´тварь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502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440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5DF00C-11F0-405D-B4CB-6B6533A1B42E}"/>
              </a:ext>
            </a:extLst>
          </p:cNvPr>
          <p:cNvSpPr txBox="1"/>
          <p:nvPr/>
        </p:nvSpPr>
        <p:spPr>
          <a:xfrm>
            <a:off x="1055579" y="419791"/>
            <a:ext cx="975828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4.  </a:t>
            </a:r>
          </a:p>
          <a:p>
            <a:pPr marL="685800" algn="ctr"/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Гласная в корне з</a:t>
            </a:r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ависит от последующей согласной</a:t>
            </a:r>
            <a:endParaRPr lang="ru-RU" sz="2800" dirty="0">
              <a:solidFill>
                <a:srgbClr val="00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1CCCE-9745-4AAB-90F7-946911EB20D6}"/>
              </a:ext>
            </a:extLst>
          </p:cNvPr>
          <p:cNvSpPr txBox="1"/>
          <p:nvPr/>
        </p:nvSpPr>
        <p:spPr>
          <a:xfrm>
            <a:off x="2536480" y="234820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-РАСТ- // -РАЩ- // -РОС-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9699A1D-41A5-46EE-80C9-CABDC634B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990781"/>
              </p:ext>
            </p:extLst>
          </p:nvPr>
        </p:nvGraphicFramePr>
        <p:xfrm>
          <a:off x="3097567" y="3157861"/>
          <a:ext cx="5947268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6633">
                  <a:extLst>
                    <a:ext uri="{9D8B030D-6E8A-4147-A177-3AD203B41FA5}">
                      <a16:colId xmlns:a16="http://schemas.microsoft.com/office/drawing/2014/main" val="2092060733"/>
                    </a:ext>
                  </a:extLst>
                </a:gridCol>
                <a:gridCol w="2880635">
                  <a:extLst>
                    <a:ext uri="{9D8B030D-6E8A-4147-A177-3AD203B41FA5}">
                      <a16:colId xmlns:a16="http://schemas.microsoft.com/office/drawing/2014/main" val="31628266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-раст-, -ращ- перед ст, щ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-рос- в остальных случаях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1229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ра</a:t>
                      </a:r>
                      <a:r>
                        <a:rPr lang="ru-RU" sz="1600" u="sng">
                          <a:effectLst/>
                        </a:rPr>
                        <a:t>ст</a:t>
                      </a:r>
                      <a:r>
                        <a:rPr lang="ru-RU" sz="1600">
                          <a:effectLst/>
                        </a:rPr>
                        <a:t>и, выра</a:t>
                      </a:r>
                      <a:r>
                        <a:rPr lang="ru-RU" sz="1600" u="sng">
                          <a:effectLst/>
                        </a:rPr>
                        <a:t>щ</a:t>
                      </a:r>
                      <a:r>
                        <a:rPr lang="ru-RU" sz="1600">
                          <a:effectLst/>
                        </a:rPr>
                        <a:t>енный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росли, поросль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70872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Исключения: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41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Ро</a:t>
                      </a:r>
                      <a:r>
                        <a:rPr lang="ru-RU" sz="1600" u="sng">
                          <a:effectLst/>
                        </a:rPr>
                        <a:t>ст</a:t>
                      </a:r>
                      <a:r>
                        <a:rPr lang="ru-RU" sz="1600">
                          <a:effectLst/>
                        </a:rPr>
                        <a:t>ок, ро</a:t>
                      </a:r>
                      <a:r>
                        <a:rPr lang="ru-RU" sz="1600" u="sng">
                          <a:effectLst/>
                        </a:rPr>
                        <a:t>ст</a:t>
                      </a:r>
                      <a:r>
                        <a:rPr lang="ru-RU" sz="1600">
                          <a:effectLst/>
                        </a:rPr>
                        <a:t>овщик, выро</a:t>
                      </a:r>
                      <a:r>
                        <a:rPr lang="ru-RU" sz="1600" u="sng">
                          <a:effectLst/>
                        </a:rPr>
                        <a:t>ст</a:t>
                      </a:r>
                      <a:r>
                        <a:rPr lang="ru-RU" sz="1600">
                          <a:effectLst/>
                        </a:rPr>
                        <a:t>ок, подро</a:t>
                      </a:r>
                      <a:r>
                        <a:rPr lang="ru-RU" sz="1600" u="sng">
                          <a:effectLst/>
                        </a:rPr>
                        <a:t>ст</a:t>
                      </a:r>
                      <a:r>
                        <a:rPr lang="ru-RU" sz="1600">
                          <a:effectLst/>
                        </a:rPr>
                        <a:t>ковый, Ро</a:t>
                      </a:r>
                      <a:r>
                        <a:rPr lang="ru-RU" sz="1600" u="sng">
                          <a:effectLst/>
                        </a:rPr>
                        <a:t>ст</a:t>
                      </a:r>
                      <a:r>
                        <a:rPr lang="ru-RU" sz="1600">
                          <a:effectLst/>
                        </a:rPr>
                        <a:t>ов, Ро</a:t>
                      </a:r>
                      <a:r>
                        <a:rPr lang="ru-RU" sz="1600" u="sng">
                          <a:effectLst/>
                        </a:rPr>
                        <a:t>ст</a:t>
                      </a:r>
                      <a:r>
                        <a:rPr lang="ru-RU" sz="1600">
                          <a:effectLst/>
                        </a:rPr>
                        <a:t>ислав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отрасль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35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48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752554-951E-4FB9-8B57-DDC08AFE3012}"/>
              </a:ext>
            </a:extLst>
          </p:cNvPr>
          <p:cNvSpPr txBox="1"/>
          <p:nvPr/>
        </p:nvSpPr>
        <p:spPr>
          <a:xfrm>
            <a:off x="988291" y="105052"/>
            <a:ext cx="101620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5.   </a:t>
            </a:r>
          </a:p>
          <a:p>
            <a:pPr marL="685800" algn="ctr"/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Гласная в корне з</a:t>
            </a:r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ависит от лексического значения</a:t>
            </a:r>
            <a:endParaRPr lang="ru-RU" sz="2800" dirty="0">
              <a:solidFill>
                <a:srgbClr val="00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FA033C-A690-4B3A-9937-843F419723D1}"/>
              </a:ext>
            </a:extLst>
          </p:cNvPr>
          <p:cNvSpPr txBox="1"/>
          <p:nvPr/>
        </p:nvSpPr>
        <p:spPr>
          <a:xfrm>
            <a:off x="2796893" y="115343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-РАВН- // -РОВН-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A90EF5-1E01-4075-8AF2-89197E6B38C0}"/>
              </a:ext>
            </a:extLst>
          </p:cNvPr>
          <p:cNvSpPr txBox="1"/>
          <p:nvPr/>
        </p:nvSpPr>
        <p:spPr>
          <a:xfrm>
            <a:off x="3022061" y="3053896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-МАК- // -МОЧ-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2821DA14-FA97-427D-A3DB-F95181801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71862"/>
              </p:ext>
            </p:extLst>
          </p:nvPr>
        </p:nvGraphicFramePr>
        <p:xfrm>
          <a:off x="988291" y="3520467"/>
          <a:ext cx="10848512" cy="975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3898">
                  <a:extLst>
                    <a:ext uri="{9D8B030D-6E8A-4147-A177-3AD203B41FA5}">
                      <a16:colId xmlns:a16="http://schemas.microsoft.com/office/drawing/2014/main" val="724540700"/>
                    </a:ext>
                  </a:extLst>
                </a:gridCol>
                <a:gridCol w="5254614">
                  <a:extLst>
                    <a:ext uri="{9D8B030D-6E8A-4147-A177-3AD203B41FA5}">
                      <a16:colId xmlns:a16="http://schemas.microsoft.com/office/drawing/2014/main" val="3864691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-мак-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-моч-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275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что-то макать, погружать, опускать в жидкость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пропускать жидкость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008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макать хлеб в мед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сапоги промокают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промокашка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4719111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5A7D3890-014C-4F83-9010-FAC9DB39E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149574"/>
              </p:ext>
            </p:extLst>
          </p:nvPr>
        </p:nvGraphicFramePr>
        <p:xfrm>
          <a:off x="1355354" y="1695228"/>
          <a:ext cx="9691395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7245">
                  <a:extLst>
                    <a:ext uri="{9D8B030D-6E8A-4147-A177-3AD203B41FA5}">
                      <a16:colId xmlns:a16="http://schemas.microsoft.com/office/drawing/2014/main" val="4252993266"/>
                    </a:ext>
                  </a:extLst>
                </a:gridCol>
                <a:gridCol w="4694150">
                  <a:extLst>
                    <a:ext uri="{9D8B030D-6E8A-4147-A177-3AD203B41FA5}">
                      <a16:colId xmlns:a16="http://schemas.microsoft.com/office/drawing/2014/main" val="21494346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-равн-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-ровн-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7976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равный, одинаковый,  сходный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ровный, гладкий, прямой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178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равновесие, равенство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заровнять (дорожки) подровнять (клумбы)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463937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Исключения: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352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уровень, ровня, поровну, ровесник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равнина, равняйся, равнение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585976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923112C-D32A-47E3-A43E-295E721E48D3}"/>
              </a:ext>
            </a:extLst>
          </p:cNvPr>
          <p:cNvSpPr txBox="1"/>
          <p:nvPr/>
        </p:nvSpPr>
        <p:spPr>
          <a:xfrm>
            <a:off x="2796893" y="459010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-СКАК- // -СКОЧ-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8E1A9AF7-D727-48D8-B87F-01214C1A5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71927"/>
              </p:ext>
            </p:extLst>
          </p:nvPr>
        </p:nvGraphicFramePr>
        <p:xfrm>
          <a:off x="1549153" y="4962398"/>
          <a:ext cx="9303798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7386">
                  <a:extLst>
                    <a:ext uri="{9D8B030D-6E8A-4147-A177-3AD203B41FA5}">
                      <a16:colId xmlns:a16="http://schemas.microsoft.com/office/drawing/2014/main" val="1634560723"/>
                    </a:ext>
                  </a:extLst>
                </a:gridCol>
                <a:gridCol w="4506412">
                  <a:extLst>
                    <a:ext uri="{9D8B030D-6E8A-4147-A177-3AD203B41FA5}">
                      <a16:colId xmlns:a16="http://schemas.microsoft.com/office/drawing/2014/main" val="14598429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-скак- (обычно перед перед к)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-скоч- (обычно перед перед ч)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9583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сверху или много раз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откуда-то, куда-то,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от чего-то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113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ска</a:t>
                      </a:r>
                      <a:r>
                        <a:rPr lang="ru-RU" sz="1600" u="sng">
                          <a:effectLst/>
                        </a:rPr>
                        <a:t>к</a:t>
                      </a:r>
                      <a:r>
                        <a:rPr lang="ru-RU" sz="1600">
                          <a:effectLst/>
                        </a:rPr>
                        <a:t>ать (на коне или на одной ноге)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выско</a:t>
                      </a:r>
                      <a:r>
                        <a:rPr lang="ru-RU" sz="1600" u="sng">
                          <a:effectLst/>
                        </a:rPr>
                        <a:t>ч</a:t>
                      </a:r>
                      <a:r>
                        <a:rPr lang="ru-RU" sz="1600">
                          <a:effectLst/>
                        </a:rPr>
                        <a:t>ить (из травы), подско</a:t>
                      </a:r>
                      <a:r>
                        <a:rPr lang="ru-RU" sz="1600" u="sng">
                          <a:effectLst/>
                        </a:rPr>
                        <a:t>ч</a:t>
                      </a:r>
                      <a:r>
                        <a:rPr lang="ru-RU" sz="1600">
                          <a:effectLst/>
                        </a:rPr>
                        <a:t>ить (вверх)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06506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выско</a:t>
                      </a:r>
                      <a:r>
                        <a:rPr lang="ru-RU" sz="1600" u="sng">
                          <a:effectLst/>
                        </a:rPr>
                        <a:t>ч</a:t>
                      </a:r>
                      <a:r>
                        <a:rPr lang="ru-RU" sz="1600">
                          <a:effectLst/>
                        </a:rPr>
                        <a:t>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93896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Исключения: скачок, скачу (1 л. ед. ч.), 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скачи (повелительное наклонение).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63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195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139E03-1131-4A39-AC1D-D680C4B4D0A8}"/>
              </a:ext>
            </a:extLst>
          </p:cNvPr>
          <p:cNvSpPr txBox="1"/>
          <p:nvPr/>
        </p:nvSpPr>
        <p:spPr>
          <a:xfrm>
            <a:off x="3162934" y="36116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-ПЛАВ- // -ПЛОВ- // -ПЛЫ-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09EC65E-23C0-4FBF-B365-E9F5143E2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727298"/>
              </p:ext>
            </p:extLst>
          </p:nvPr>
        </p:nvGraphicFramePr>
        <p:xfrm>
          <a:off x="1870504" y="933568"/>
          <a:ext cx="9399816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0710">
                  <a:extLst>
                    <a:ext uri="{9D8B030D-6E8A-4147-A177-3AD203B41FA5}">
                      <a16:colId xmlns:a16="http://schemas.microsoft.com/office/drawing/2014/main" val="3427239562"/>
                    </a:ext>
                  </a:extLst>
                </a:gridCol>
                <a:gridCol w="2878396">
                  <a:extLst>
                    <a:ext uri="{9D8B030D-6E8A-4147-A177-3AD203B41FA5}">
                      <a16:colId xmlns:a16="http://schemas.microsoft.com/office/drawing/2014/main" val="3525207428"/>
                    </a:ext>
                  </a:extLst>
                </a:gridCol>
                <a:gridCol w="3260710">
                  <a:extLst>
                    <a:ext uri="{9D8B030D-6E8A-4147-A177-3AD203B41FA5}">
                      <a16:colId xmlns:a16="http://schemas.microsoft.com/office/drawing/2014/main" val="5524294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-плав-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-плов-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-плы-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809073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плавать, плавучий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поплавок, жук-плавунец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Два слова-исключения: 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пловец, пловчиха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Плыть, выплывать, выплыть и под.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00843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Исключение: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плывуны  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(географическое понятие)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994412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E0B21B-3C36-48E5-9DC5-90661C6DE974}"/>
              </a:ext>
            </a:extLst>
          </p:cNvPr>
          <p:cNvSpPr txBox="1"/>
          <p:nvPr/>
        </p:nvSpPr>
        <p:spPr>
          <a:xfrm>
            <a:off x="2097719" y="2483099"/>
            <a:ext cx="799656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6.  </a:t>
            </a:r>
          </a:p>
          <a:p>
            <a:pPr marL="685800" algn="ctr"/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Гласная в корне зависит от </a:t>
            </a:r>
            <a:r>
              <a:rPr lang="ru-RU" sz="2800" b="1" dirty="0">
                <a:solidFill>
                  <a:srgbClr val="00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ударения и лексического значения</a:t>
            </a:r>
            <a:endParaRPr lang="ru-RU" sz="2800" dirty="0">
              <a:solidFill>
                <a:srgbClr val="00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82353F21-91BA-4702-8D35-A3FF6686A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65298"/>
              </p:ext>
            </p:extLst>
          </p:nvPr>
        </p:nvGraphicFramePr>
        <p:xfrm>
          <a:off x="3407477" y="4680766"/>
          <a:ext cx="6325870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7105">
                  <a:extLst>
                    <a:ext uri="{9D8B030D-6E8A-4147-A177-3AD203B41FA5}">
                      <a16:colId xmlns:a16="http://schemas.microsoft.com/office/drawing/2014/main" val="966121957"/>
                    </a:ext>
                  </a:extLst>
                </a:gridCol>
                <a:gridCol w="2117725">
                  <a:extLst>
                    <a:ext uri="{9D8B030D-6E8A-4147-A177-3AD203B41FA5}">
                      <a16:colId xmlns:a16="http://schemas.microsoft.com/office/drawing/2014/main" val="2763466650"/>
                    </a:ext>
                  </a:extLst>
                </a:gridCol>
                <a:gridCol w="1971040">
                  <a:extLst>
                    <a:ext uri="{9D8B030D-6E8A-4147-A177-3AD203B41FA5}">
                      <a16:colId xmlns:a16="http://schemas.microsoft.com/office/drawing/2014/main" val="785367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-кроп-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-крап-´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-кра´п-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3123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покрывать брызгами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6600"/>
                          </a:solidFill>
                          <a:effectLst/>
                        </a:rPr>
                        <a:t>в значении: покрывать мелкими пятнышками, точками</a:t>
                      </a:r>
                      <a:endParaRPr lang="ru-RU" sz="1600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705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кропи´ть, окропле´нный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краплё´ный, крапле´ние, вкрапле´ние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</a:rPr>
                        <a:t>кра´пать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кра´пина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кра´пинка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</a:p>
                    <a:p>
                      <a:pPr algn="ctr"/>
                      <a:r>
                        <a:rPr lang="ru-RU" sz="1600" dirty="0" err="1">
                          <a:effectLst/>
                        </a:rPr>
                        <a:t>вкра´пить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вкра´пленный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708763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DF9DFE6-03D1-4881-9CBF-627CA8BBC888}"/>
              </a:ext>
            </a:extLst>
          </p:cNvPr>
          <p:cNvSpPr txBox="1"/>
          <p:nvPr/>
        </p:nvSpPr>
        <p:spPr>
          <a:xfrm>
            <a:off x="3162934" y="408976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-КРОП- // -КРАП-´ // -КРА´П- //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71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901D18-AAEF-4C1D-881B-1749EF60FC73}"/>
              </a:ext>
            </a:extLst>
          </p:cNvPr>
          <p:cNvSpPr txBox="1"/>
          <p:nvPr/>
        </p:nvSpPr>
        <p:spPr>
          <a:xfrm>
            <a:off x="1174429" y="793983"/>
            <a:ext cx="1073976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орфографии (задания 9-15) является для большинства одиннадцатиклассников самым сложным. Сегодня поговорим о задании 9, проверяющем умение школьников различать проверяемые, непроверяемые и чередующиеся безударные гласные. С последних, пожалуй, и начнём.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FE5126-67D2-4BC4-BC32-EA2C93B6B09E}"/>
              </a:ext>
            </a:extLst>
          </p:cNvPr>
          <p:cNvSpPr txBox="1"/>
          <p:nvPr/>
        </p:nvSpPr>
        <p:spPr>
          <a:xfrm>
            <a:off x="1174429" y="2481869"/>
            <a:ext cx="10022890" cy="2208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Сложность данного задания заключается в  том, чтобы понять, о каких именно гласных идет речь: </a:t>
            </a:r>
          </a:p>
          <a:p>
            <a:pPr marL="285750" indent="-285750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роверяемых безударных гласных в корне;</a:t>
            </a:r>
          </a:p>
          <a:p>
            <a:pPr marL="285750" indent="-285750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епроверяемых безударных гласных в корне;</a:t>
            </a:r>
          </a:p>
          <a:p>
            <a:pPr marL="285750" indent="-285750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чередующихся безударных гласных в корне.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F5C455-2A14-43A6-977C-B5130E5769F6}"/>
              </a:ext>
            </a:extLst>
          </p:cNvPr>
          <p:cNvSpPr txBox="1"/>
          <p:nvPr/>
        </p:nvSpPr>
        <p:spPr>
          <a:xfrm>
            <a:off x="1174428" y="5428680"/>
            <a:ext cx="108236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Рассмотрим в данной презентации задание 9 ЕГЭ.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314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4057B-8AEE-4052-BE04-093745DA7D60}"/>
              </a:ext>
            </a:extLst>
          </p:cNvPr>
          <p:cNvSpPr txBox="1"/>
          <p:nvPr/>
        </p:nvSpPr>
        <p:spPr>
          <a:xfrm>
            <a:off x="1117598" y="520024"/>
            <a:ext cx="10372437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сложность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том, что многие корни с чередованием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имеют корни-омонимы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выглядят точно так же, но имеют другое значение. 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Свеженький пример: пришёл вчера новый ученик и в качестве ряда, где во всех словах пропущена чередующаяся гласная, выбрал ПЕРЕК...СИЛО (крышу), Г...РИСТЫЙ, ПРИМ...РЯТЬ (платье). 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этого не произошло, необходимо проговаривать значение коней с чередующимися гласными, например: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sz="1800" i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остой способ убедиться, что перед нами именно чередование, - подобрать пару к слову: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предпринИМатель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предпринЯть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кАсаться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кОснуться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Если ученик воспользуется этим способом, он увидит, что в однокоренных словах к слову Р...СИСТЫЙ (росы, росинка) нигде не появляется буква А, значит, в этом слове нет чередующейся гласной.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1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90FBC8-90D0-4C89-B3F0-41020A98FEBB}"/>
              </a:ext>
            </a:extLst>
          </p:cNvPr>
          <p:cNvSpPr txBox="1"/>
          <p:nvPr/>
        </p:nvSpPr>
        <p:spPr>
          <a:xfrm>
            <a:off x="745724" y="0"/>
            <a:ext cx="1136341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«Ловушка» 4.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Корни бывают омонимичными!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Что значит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омонимичные корни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 Так же, как и слова-омонимы, эти корни звучат и даже пишутся одинаково, но имеют абсолютно разные значения.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Корень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гар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//гор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связан с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горением, сгоранием, загоранием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реть, сг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рать, приг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реть, заг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и т.п. Корень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гор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есть и в словах с другим смыслом, однако чередующимся в них уже не является. В слове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ристый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безударная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в корне проверяемая (проверочное слово –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ры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 в слове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ревать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– о в корне также проверяется – словом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8DCEB2-D09C-46E4-BEFA-840978ADCE4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1" t="5893" r="5768" b="6031"/>
          <a:stretch/>
        </p:blipFill>
        <p:spPr bwMode="auto">
          <a:xfrm>
            <a:off x="3309891" y="3053918"/>
            <a:ext cx="5572218" cy="3559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9741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A46D39E5-9A17-46EF-8987-DBE09026D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9655" y="-69574"/>
            <a:ext cx="59866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1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Омонимичные корни</a:t>
            </a:r>
            <a:endParaRPr kumimoji="0" lang="ru-RU" altLang="ru-RU" sz="4800" b="0" i="0" u="none" strike="noStrike" cap="none" normalizeH="0" baseline="0" dirty="0">
              <a:ln>
                <a:noFill/>
              </a:ln>
              <a:solidFill>
                <a:srgbClr val="0066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940AE5-0987-4ED5-A0AC-8B689567001F}"/>
              </a:ext>
            </a:extLst>
          </p:cNvPr>
          <p:cNvSpPr txBox="1"/>
          <p:nvPr/>
        </p:nvSpPr>
        <p:spPr>
          <a:xfrm>
            <a:off x="754602" y="90371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Рассмотрим подробнее…</a:t>
            </a:r>
            <a:endParaRPr lang="ru-RU" b="1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743E321-F4EC-4FC4-9C88-8B4051360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882471"/>
              </p:ext>
            </p:extLst>
          </p:nvPr>
        </p:nvGraphicFramePr>
        <p:xfrm>
          <a:off x="754601" y="761423"/>
          <a:ext cx="11512275" cy="6006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2467">
                  <a:extLst>
                    <a:ext uri="{9D8B030D-6E8A-4147-A177-3AD203B41FA5}">
                      <a16:colId xmlns:a16="http://schemas.microsoft.com/office/drawing/2014/main" val="2954374385"/>
                    </a:ext>
                  </a:extLst>
                </a:gridCol>
                <a:gridCol w="6469808">
                  <a:extLst>
                    <a:ext uri="{9D8B030D-6E8A-4147-A177-3AD203B41FA5}">
                      <a16:colId xmlns:a16="http://schemas.microsoft.com/office/drawing/2014/main" val="2200056564"/>
                    </a:ext>
                  </a:extLst>
                </a:gridCol>
              </a:tblGrid>
              <a:tr h="282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effectLst/>
                        </a:rPr>
                        <a:t>Корни с чередованием</a:t>
                      </a:r>
                      <a:endParaRPr lang="ru-RU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effectLst/>
                        </a:rPr>
                        <a:t>Омонимичные корни</a:t>
                      </a:r>
                      <a:endParaRPr lang="ru-RU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40036034"/>
                  </a:ext>
                </a:extLst>
              </a:tr>
              <a:tr h="91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гор- </a:t>
                      </a:r>
                      <a:r>
                        <a:rPr lang="ru-RU" sz="1300" kern="0" dirty="0">
                          <a:solidFill>
                            <a:srgbClr val="006600"/>
                          </a:solidFill>
                          <a:effectLst/>
                        </a:rPr>
                        <a:t>(в значении «гореть»): </a:t>
                      </a:r>
                      <a:r>
                        <a:rPr lang="ru-RU" sz="1300" kern="0" dirty="0">
                          <a:effectLst/>
                        </a:rPr>
                        <a:t>загорать, угорелый, догорая, горелка, горючее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гор-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значении «гора»): </a:t>
                      </a:r>
                      <a:r>
                        <a:rPr lang="ru-RU" sz="1300" kern="0" dirty="0">
                          <a:effectLst/>
                        </a:rPr>
                        <a:t>горняк, горняцкий, гористый</a:t>
                      </a:r>
                      <a:endParaRPr lang="ru-RU" sz="13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гор-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значении «горе»):</a:t>
                      </a:r>
                      <a:r>
                        <a:rPr lang="ru-RU" sz="1300" kern="0" dirty="0">
                          <a:effectLst/>
                        </a:rPr>
                        <a:t>  горевать, пригорюниться</a:t>
                      </a:r>
                      <a:endParaRPr lang="ru-RU" sz="13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1" kern="0" dirty="0" err="1">
                          <a:solidFill>
                            <a:srgbClr val="006600"/>
                          </a:solidFill>
                          <a:effectLst/>
                        </a:rPr>
                        <a:t>горьк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- (в значении «горький»): </a:t>
                      </a:r>
                      <a:r>
                        <a:rPr lang="ru-RU" sz="1300" kern="0" dirty="0">
                          <a:effectLst/>
                        </a:rPr>
                        <a:t>горьковатый, горчит, горчица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3213774130"/>
                  </a:ext>
                </a:extLst>
              </a:tr>
              <a:tr h="598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effectLst/>
                        </a:rPr>
                        <a:t>твор-: творение, творить, творительный, вытворять, претворить, притворяться, сотворение</a:t>
                      </a:r>
                      <a:endParaRPr lang="ru-RU" sz="1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 err="1">
                          <a:effectLst/>
                        </a:rPr>
                        <a:t>твор</a:t>
                      </a:r>
                      <a:r>
                        <a:rPr lang="ru-RU" sz="1300" kern="0" dirty="0">
                          <a:effectLst/>
                        </a:rPr>
                        <a:t>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знач. «открыть», «закрыть»)</a:t>
                      </a:r>
                      <a:r>
                        <a:rPr lang="ru-RU" sz="1300" kern="0" dirty="0">
                          <a:effectLst/>
                        </a:rPr>
                        <a:t>: затворить, затвор, притворить, створка</a:t>
                      </a:r>
                      <a:endParaRPr lang="ru-RU" sz="13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от-вар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знач. «варить»): </a:t>
                      </a:r>
                      <a:r>
                        <a:rPr lang="ru-RU" sz="1300" kern="0" dirty="0">
                          <a:effectLst/>
                        </a:rPr>
                        <a:t>отварить (картофель).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3600885401"/>
                  </a:ext>
                </a:extLst>
              </a:tr>
              <a:tr h="1036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 err="1">
                          <a:effectLst/>
                        </a:rPr>
                        <a:t>зар</a:t>
                      </a:r>
                      <a:r>
                        <a:rPr lang="ru-RU" sz="1300" kern="0" dirty="0">
                          <a:effectLst/>
                        </a:rPr>
                        <a:t>-/</a:t>
                      </a:r>
                      <a:r>
                        <a:rPr lang="ru-RU" sz="1300" kern="0" dirty="0" err="1">
                          <a:effectLst/>
                        </a:rPr>
                        <a:t>зор</a:t>
                      </a:r>
                      <a:r>
                        <a:rPr lang="ru-RU" sz="1300" kern="0" dirty="0">
                          <a:effectLst/>
                        </a:rPr>
                        <a:t>- </a:t>
                      </a:r>
                      <a:r>
                        <a:rPr lang="ru-RU" sz="1300" kern="0" dirty="0">
                          <a:solidFill>
                            <a:srgbClr val="006600"/>
                          </a:solidFill>
                          <a:effectLst/>
                        </a:rPr>
                        <a:t>(в значении «природное явление»)</a:t>
                      </a:r>
                      <a:r>
                        <a:rPr lang="ru-RU" sz="1300" kern="0" dirty="0">
                          <a:effectLst/>
                        </a:rPr>
                        <a:t>: заря, заревой, зарница, зарничный, озарение, озаренность, озарить, озарять(</a:t>
                      </a:r>
                      <a:r>
                        <a:rPr lang="ru-RU" sz="1300" kern="0" dirty="0" err="1">
                          <a:effectLst/>
                        </a:rPr>
                        <a:t>ся</a:t>
                      </a:r>
                      <a:r>
                        <a:rPr lang="ru-RU" sz="1300" kern="0" dirty="0">
                          <a:effectLst/>
                        </a:rPr>
                        <a:t>), зарянка (птица), заря-заряница.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 err="1">
                          <a:effectLst/>
                        </a:rPr>
                        <a:t>зар</a:t>
                      </a:r>
                      <a:r>
                        <a:rPr lang="ru-RU" sz="1300" kern="0" dirty="0">
                          <a:effectLst/>
                        </a:rPr>
                        <a:t>-/</a:t>
                      </a:r>
                      <a:r>
                        <a:rPr lang="ru-RU" sz="1300" kern="0" dirty="0" err="1">
                          <a:effectLst/>
                        </a:rPr>
                        <a:t>зор</a:t>
                      </a:r>
                      <a:r>
                        <a:rPr lang="ru-RU" sz="1300" kern="0" dirty="0">
                          <a:effectLst/>
                        </a:rPr>
                        <a:t>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знач. «зрение»): </a:t>
                      </a:r>
                      <a:r>
                        <a:rPr lang="ru-RU" sz="1300" kern="0" dirty="0">
                          <a:effectLst/>
                        </a:rPr>
                        <a:t>зариться, позариться, взор, надзор, обзор, подзорный, прозорливый;</a:t>
                      </a:r>
                      <a:endParaRPr lang="ru-RU" sz="13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 err="1">
                          <a:effectLst/>
                        </a:rPr>
                        <a:t>зар</a:t>
                      </a:r>
                      <a:r>
                        <a:rPr lang="ru-RU" sz="1300" kern="0" dirty="0">
                          <a:effectLst/>
                        </a:rPr>
                        <a:t>-/</a:t>
                      </a:r>
                      <a:r>
                        <a:rPr lang="ru-RU" sz="1300" kern="0" dirty="0" err="1">
                          <a:effectLst/>
                        </a:rPr>
                        <a:t>зор</a:t>
                      </a:r>
                      <a:r>
                        <a:rPr lang="ru-RU" sz="1300" kern="0" dirty="0">
                          <a:effectLst/>
                        </a:rPr>
                        <a:t>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других значениях): </a:t>
                      </a:r>
                      <a:r>
                        <a:rPr lang="ru-RU" sz="1300" kern="0" dirty="0">
                          <a:effectLst/>
                        </a:rPr>
                        <a:t>позор, узор, озорничать, озоровать, озорной;  разориться, разорение.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1220187029"/>
                  </a:ext>
                </a:extLst>
              </a:tr>
              <a:tr h="501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 err="1">
                          <a:effectLst/>
                        </a:rPr>
                        <a:t>раст</a:t>
                      </a:r>
                      <a:r>
                        <a:rPr lang="ru-RU" sz="1300" kern="0" dirty="0">
                          <a:effectLst/>
                        </a:rPr>
                        <a:t>-/</a:t>
                      </a:r>
                      <a:r>
                        <a:rPr lang="ru-RU" sz="1300" kern="0" dirty="0" err="1">
                          <a:effectLst/>
                        </a:rPr>
                        <a:t>ращ</a:t>
                      </a:r>
                      <a:r>
                        <a:rPr lang="ru-RU" sz="1300" kern="0" dirty="0">
                          <a:effectLst/>
                        </a:rPr>
                        <a:t>-/рос- </a:t>
                      </a:r>
                      <a:r>
                        <a:rPr lang="ru-RU" sz="1300" kern="0" dirty="0">
                          <a:solidFill>
                            <a:srgbClr val="006600"/>
                          </a:solidFill>
                          <a:effectLst/>
                        </a:rPr>
                        <a:t>(в значении «то, что с вязано с растительностью»): </a:t>
                      </a:r>
                      <a:r>
                        <a:rPr lang="ru-RU" sz="1300" kern="0" dirty="0">
                          <a:effectLst/>
                        </a:rPr>
                        <a:t>росли, поросль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рос-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ином значении): </a:t>
                      </a:r>
                      <a:r>
                        <a:rPr lang="ru-RU" sz="1300" kern="0" dirty="0">
                          <a:effectLst/>
                        </a:rPr>
                        <a:t>р…</a:t>
                      </a:r>
                      <a:r>
                        <a:rPr lang="ru-RU" sz="1300" kern="0" dirty="0" err="1">
                          <a:effectLst/>
                        </a:rPr>
                        <a:t>са</a:t>
                      </a:r>
                      <a:r>
                        <a:rPr lang="ru-RU" sz="1300" kern="0" dirty="0">
                          <a:effectLst/>
                        </a:rPr>
                        <a:t> – проверяем ударением </a:t>
                      </a:r>
                      <a:r>
                        <a:rPr lang="ru-RU" sz="1300" kern="0" dirty="0" err="1">
                          <a:effectLst/>
                        </a:rPr>
                        <a:t>рОсы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622063131"/>
                  </a:ext>
                </a:extLst>
              </a:tr>
              <a:tr h="817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кос-/</a:t>
                      </a:r>
                      <a:r>
                        <a:rPr lang="ru-RU" sz="1300" kern="0" dirty="0" err="1">
                          <a:effectLst/>
                        </a:rPr>
                        <a:t>кас</a:t>
                      </a:r>
                      <a:r>
                        <a:rPr lang="ru-RU" sz="1300" kern="0" dirty="0">
                          <a:effectLst/>
                        </a:rPr>
                        <a:t>- (</a:t>
                      </a:r>
                      <a:r>
                        <a:rPr lang="ru-RU" sz="1300" kern="0" dirty="0">
                          <a:solidFill>
                            <a:srgbClr val="006600"/>
                          </a:solidFill>
                          <a:effectLst/>
                        </a:rPr>
                        <a:t>в значении «касание, прикосновение, дотрагиваться до чего-то»)</a:t>
                      </a:r>
                      <a:r>
                        <a:rPr lang="ru-RU" sz="1300" kern="0" dirty="0">
                          <a:effectLst/>
                        </a:rPr>
                        <a:t>: касаться, коснуться. </a:t>
                      </a:r>
                      <a:endParaRPr lang="ru-RU" sz="13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 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кос-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ином значении): </a:t>
                      </a:r>
                      <a:r>
                        <a:rPr lang="ru-RU" sz="1300" kern="0" dirty="0">
                          <a:effectLst/>
                        </a:rPr>
                        <a:t>гласная о в слове коса (в любом значении) проверяемая (косы). Проверяется ударением и о в корне слова косой (косо).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2752748786"/>
                  </a:ext>
                </a:extLst>
              </a:tr>
              <a:tr h="501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тер-/тир- (</a:t>
                      </a:r>
                      <a:r>
                        <a:rPr lang="ru-RU" sz="1300" kern="0" dirty="0">
                          <a:solidFill>
                            <a:srgbClr val="006600"/>
                          </a:solidFill>
                          <a:effectLst/>
                        </a:rPr>
                        <a:t>в значении «связан с трением, стиранием»): </a:t>
                      </a:r>
                      <a:r>
                        <a:rPr lang="ru-RU" sz="1300" kern="0" dirty="0">
                          <a:effectLst/>
                        </a:rPr>
                        <a:t>вытер, затирать 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тер-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ином значении): </a:t>
                      </a:r>
                      <a:r>
                        <a:rPr lang="ru-RU" sz="1300" kern="0" dirty="0">
                          <a:effectLst/>
                        </a:rPr>
                        <a:t>гласная е в корне слова потерять проверяемая (потеря).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1787411559"/>
                  </a:ext>
                </a:extLst>
              </a:tr>
              <a:tr h="1352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мер-/мир- </a:t>
                      </a:r>
                      <a:r>
                        <a:rPr lang="ru-RU" sz="1300" kern="0" dirty="0">
                          <a:solidFill>
                            <a:srgbClr val="006600"/>
                          </a:solidFill>
                          <a:effectLst/>
                        </a:rPr>
                        <a:t>(в значении «неподвижность, статичность», «умирание, замирание»): </a:t>
                      </a:r>
                      <a:r>
                        <a:rPr lang="ru-RU" sz="1300" kern="0" dirty="0">
                          <a:effectLst/>
                        </a:rPr>
                        <a:t>замер - замирать. 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мер-/мир- </a:t>
                      </a:r>
                      <a:r>
                        <a:rPr lang="ru-RU" sz="1300" b="1" kern="0" dirty="0">
                          <a:solidFill>
                            <a:srgbClr val="006600"/>
                          </a:solidFill>
                          <a:effectLst/>
                        </a:rPr>
                        <a:t>(в ином значении): </a:t>
                      </a:r>
                      <a:r>
                        <a:rPr lang="ru-RU" sz="1300" kern="0" dirty="0">
                          <a:effectLst/>
                        </a:rPr>
                        <a:t>не забываем, что являются проверяемыми, а не чередующимися гласные в корнях слов:</a:t>
                      </a:r>
                      <a:endParaRPr lang="ru-RU" sz="1300" kern="1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0" dirty="0">
                          <a:effectLst/>
                        </a:rPr>
                        <a:t>мир- (в значении «примирять» (врагов) – проверяем словом мир, смириться – проверяем словом смирный.</a:t>
                      </a:r>
                      <a:endParaRPr lang="ru-RU" sz="13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effectLst/>
                        </a:rPr>
                        <a:t>мер- (в значении «мерять что-то») - примерять (костюм) – проверяем словом примерка,  </a:t>
                      </a:r>
                      <a:endParaRPr lang="ru-RU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39137" marB="39137"/>
                </a:tc>
                <a:extLst>
                  <a:ext uri="{0D108BD9-81ED-4DB2-BD59-A6C34878D82A}">
                    <a16:rowId xmlns:a16="http://schemas.microsoft.com/office/drawing/2014/main" val="943200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428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BC73D3-1674-4C48-BCD7-22CF12FA31F3}"/>
              </a:ext>
            </a:extLst>
          </p:cNvPr>
          <p:cNvSpPr txBox="1"/>
          <p:nvPr/>
        </p:nvSpPr>
        <p:spPr>
          <a:xfrm>
            <a:off x="849745" y="807816"/>
            <a:ext cx="11231419" cy="425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теперь попробуем выполнить задание 9. 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1DFC1C-D1EE-4AA7-A77D-3D5859F4DB71}"/>
              </a:ext>
            </a:extLst>
          </p:cNvPr>
          <p:cNvSpPr txBox="1"/>
          <p:nvPr/>
        </p:nvSpPr>
        <p:spPr>
          <a:xfrm>
            <a:off x="1496289" y="2314092"/>
            <a:ext cx="784167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Укажите варианты ответов, в которых во всех словах одного ряда пропущена безударная чередующаяся гласная корня.</a:t>
            </a:r>
          </a:p>
          <a:p>
            <a:pPr algn="l"/>
            <a:endParaRPr lang="ru-RU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хл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потать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зап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реть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 (на замок),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р..сток</a:t>
            </a:r>
            <a:endParaRPr lang="ru-RU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забл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..стел,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ск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..калка,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соб..рать</a:t>
            </a:r>
            <a:endParaRPr lang="ru-RU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пож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..мающий,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соч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тание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поч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..тать (старших)</a:t>
            </a:r>
          </a:p>
          <a:p>
            <a:pPr algn="l">
              <a:buFont typeface="+mj-lt"/>
              <a:buAutoNum type="arabicPeriod"/>
            </a:pP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взр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слеть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г..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рнолыжный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оз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рение</a:t>
            </a:r>
            <a:endParaRPr lang="ru-RU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попл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вок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зад..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раться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YS Text"/>
              </a:rPr>
              <a:t>изл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..жить (суть проблемы)</a:t>
            </a:r>
          </a:p>
          <a:p>
            <a:pPr algn="l">
              <a:buFont typeface="+mj-lt"/>
              <a:buAutoNum type="arabicPeriod"/>
            </a:pPr>
            <a:endParaRPr lang="ru-RU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Запишите номера выбранных вариантов.</a:t>
            </a:r>
          </a:p>
        </p:txBody>
      </p:sp>
    </p:spTree>
    <p:extLst>
      <p:ext uri="{BB962C8B-B14F-4D97-AF65-F5344CB8AC3E}">
        <p14:creationId xmlns:p14="http://schemas.microsoft.com/office/powerpoint/2010/main" val="935144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C3621C-B833-47E3-9D3E-C0713476EA2B}"/>
              </a:ext>
            </a:extLst>
          </p:cNvPr>
          <p:cNvSpPr txBox="1"/>
          <p:nvPr/>
        </p:nvSpPr>
        <p:spPr>
          <a:xfrm>
            <a:off x="858982" y="166568"/>
            <a:ext cx="11194472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4400" b="1" i="0" dirty="0">
                <a:solidFill>
                  <a:srgbClr val="000000"/>
                </a:solidFill>
                <a:effectLst/>
                <a:latin typeface="YS Text"/>
              </a:rPr>
              <a:t>Решение/комментарий:</a:t>
            </a:r>
          </a:p>
          <a:p>
            <a:pPr algn="l"/>
            <a:endParaRPr lang="ru-RU" b="1" i="0" dirty="0">
              <a:solidFill>
                <a:srgbClr val="000000"/>
              </a:solidFill>
              <a:effectLst/>
              <a:latin typeface="YS Text"/>
            </a:endParaRP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В вариантах ответа 2, 3 и 5 все слова содержат чередующиеся корни: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 в варианте ответа 2 чередование в словах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заблестел (-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блест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-//-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блист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-), скакалка (-скак-//-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скоч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-), собирать (-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бер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-//-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бир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-)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 в варианте ответа 3 чередование в словах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пожимающий (-а-/-я//-им/-ин-)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сочетание (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-чет-//-чит-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исключение),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почитать (старших) (-чет-//-чит-)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 в варианте ответа 5 – в словах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поплавок (-плав-//-плов-//-плыв-), задираться (-дер-//-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дир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-), изложить (-лаг-//-лож-)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</a:t>
            </a:r>
          </a:p>
          <a:p>
            <a:pPr algn="l"/>
            <a:endParaRPr lang="ru-RU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В варианте ответа 1 есть два корня с чередованием гласных: в слове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запереть (-пер-//-пир-)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 и в слове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росток (-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раст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-//-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ращ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-//-рос-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, исключение). В слове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хлопотать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 гласная в корне может быть проверена ударением: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хлóпоты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</a:t>
            </a:r>
          </a:p>
          <a:p>
            <a:pPr algn="l"/>
            <a:endParaRPr lang="ru-RU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В варианте ответа 4 также есть два корня с чередованием гласных: в слове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взрослеть (-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раст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-//-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ращ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-//-рос-)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 и в слове 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озарение (-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зар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-//-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зор</a:t>
            </a:r>
            <a:r>
              <a:rPr lang="ru-RU" b="0" i="1" dirty="0">
                <a:solidFill>
                  <a:srgbClr val="000000"/>
                </a:solidFill>
                <a:effectLst/>
                <a:latin typeface="YS Text"/>
              </a:rPr>
              <a:t>-)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 Корень -гор- в слове горнолыжный является соответствующему корню с чередованием, в этом корне безударная гласная может быть проверена ударением: горнолыжный –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YS Text"/>
              </a:rPr>
              <a:t>гóры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.</a:t>
            </a:r>
          </a:p>
          <a:p>
            <a:pPr algn="l"/>
            <a:endParaRPr lang="ru-RU" b="1" i="0" dirty="0">
              <a:solidFill>
                <a:srgbClr val="000000"/>
              </a:solidFill>
              <a:effectLst/>
              <a:latin typeface="YS Text"/>
            </a:endParaRPr>
          </a:p>
          <a:p>
            <a:pPr algn="l"/>
            <a:r>
              <a:rPr lang="ru-RU" b="1" i="0" dirty="0">
                <a:solidFill>
                  <a:srgbClr val="000000"/>
                </a:solidFill>
                <a:effectLst/>
                <a:latin typeface="YS Text"/>
              </a:rPr>
              <a:t>Указание: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Орфография. Правописание корней.</a:t>
            </a:r>
          </a:p>
          <a:p>
            <a:pPr algn="l"/>
            <a:endParaRPr lang="ru-RU" b="1" i="0" dirty="0">
              <a:solidFill>
                <a:srgbClr val="000000"/>
              </a:solidFill>
              <a:effectLst/>
              <a:latin typeface="YS Text"/>
            </a:endParaRPr>
          </a:p>
          <a:p>
            <a:pPr algn="l"/>
            <a:r>
              <a:rPr lang="ru-RU" b="1" i="0" dirty="0">
                <a:solidFill>
                  <a:srgbClr val="000000"/>
                </a:solidFill>
                <a:effectLst/>
                <a:latin typeface="YS Text"/>
              </a:rPr>
              <a:t>Ответ: </a:t>
            </a:r>
            <a:r>
              <a:rPr lang="ru-RU" b="0" i="0" dirty="0">
                <a:solidFill>
                  <a:srgbClr val="000000"/>
                </a:solidFill>
                <a:effectLst/>
                <a:latin typeface="YS Text"/>
              </a:rPr>
              <a:t>235</a:t>
            </a:r>
          </a:p>
        </p:txBody>
      </p:sp>
    </p:spTree>
    <p:extLst>
      <p:ext uri="{BB962C8B-B14F-4D97-AF65-F5344CB8AC3E}">
        <p14:creationId xmlns:p14="http://schemas.microsoft.com/office/powerpoint/2010/main" val="1325637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 descr="news-S5Oc6Td221.png">
            <a:extLst>
              <a:ext uri="{FF2B5EF4-FFF2-40B4-BE49-F238E27FC236}">
                <a16:creationId xmlns:a16="http://schemas.microsoft.com/office/drawing/2014/main" id="{B3665BEC-A2CB-468A-A198-435C380DE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458" y="4778562"/>
            <a:ext cx="1785938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40F1DA-369E-4EE7-8794-2EFB0A24379D}"/>
              </a:ext>
            </a:extLst>
          </p:cNvPr>
          <p:cNvSpPr txBox="1"/>
          <p:nvPr/>
        </p:nvSpPr>
        <p:spPr>
          <a:xfrm>
            <a:off x="1159736" y="713381"/>
            <a:ext cx="879168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Есть мнение, что с тестовой частью ЕГЭ можно успешно справиться, если запомнить базовые правила и регулярно выполнять типовые задания. Действительно, многие навыки легко доводятся до автоматизма. </a:t>
            </a:r>
          </a:p>
          <a:p>
            <a:endParaRPr lang="ru-RU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Однако выполнять тестовые задания «на автомате» всё же не стоит: можно угодить в «капкан» и потерять драгоценные баллы. Вывод: со всеми до единого тестовыми заданиями нужно работать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осознанно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«Автоматизм» здесь не поможет, и «натаскивание» бесполезно.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данной презентации мы 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становились на самых распространённых «ловушках» </a:t>
            </a: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 выполнении задания 9-го ЕГЭ. П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остарайтесь в них не попадаться. В конце концов, предупреждён — значит вооружён.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97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8B4FB8-110A-4829-8003-F1CC3C1B593B}"/>
              </a:ext>
            </a:extLst>
          </p:cNvPr>
          <p:cNvSpPr txBox="1"/>
          <p:nvPr/>
        </p:nvSpPr>
        <p:spPr>
          <a:xfrm>
            <a:off x="1525514" y="287762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4800" b="1" dirty="0">
                <a:solidFill>
                  <a:srgbClr val="006600"/>
                </a:solidFill>
              </a:rPr>
              <a:t>Всем успешной сдачи государственной итоговой аттестации!</a:t>
            </a:r>
            <a:endParaRPr lang="ru-RU" sz="4800" dirty="0">
              <a:solidFill>
                <a:srgbClr val="006600"/>
              </a:solidFill>
            </a:endParaRPr>
          </a:p>
        </p:txBody>
      </p:sp>
      <p:pic>
        <p:nvPicPr>
          <p:cNvPr id="6" name="Рисунок 6" descr="hello_html_m75e53622.png">
            <a:extLst>
              <a:ext uri="{FF2B5EF4-FFF2-40B4-BE49-F238E27FC236}">
                <a16:creationId xmlns:a16="http://schemas.microsoft.com/office/drawing/2014/main" id="{F6A2A45A-C00C-4AC8-8DF7-064449CA8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702" y="3146393"/>
            <a:ext cx="3066279" cy="275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9D0B01-AD8F-4352-A4B5-5A4B47685264}"/>
              </a:ext>
            </a:extLst>
          </p:cNvPr>
          <p:cNvSpPr txBox="1"/>
          <p:nvPr/>
        </p:nvSpPr>
        <p:spPr>
          <a:xfrm>
            <a:off x="1281021" y="733094"/>
            <a:ext cx="9220725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Разумеется, это не все «капканчики», которые расставляют для вас составители тестов ЕГЭ. «ЕГЭ похож на минное поле», — признался один из выпускников… Возможно, он прав. Но ни «мины», ни «ловушки» не страшны тому, кто добросовестно готовится к экзамену.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8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54C80C-3396-4249-A13F-9E26822F4247}"/>
              </a:ext>
            </a:extLst>
          </p:cNvPr>
          <p:cNvSpPr txBox="1"/>
          <p:nvPr/>
        </p:nvSpPr>
        <p:spPr>
          <a:xfrm>
            <a:off x="949035" y="350994"/>
            <a:ext cx="1054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выполнении обращайте внимание на ф</a:t>
            </a:r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ормулировку задания!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34F874-7DA5-4578-A6A7-57EBB8794F9E}"/>
              </a:ext>
            </a:extLst>
          </p:cNvPr>
          <p:cNvSpPr txBox="1"/>
          <p:nvPr/>
        </p:nvSpPr>
        <p:spPr>
          <a:xfrm>
            <a:off x="1320800" y="3090552"/>
            <a:ext cx="1072341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Укажите варианты ответов, в которых во всех словах одного ряда </a:t>
            </a:r>
            <a:r>
              <a:rPr lang="ru-RU" sz="1400" b="1" u="sng" dirty="0">
                <a:solidFill>
                  <a:srgbClr val="000000"/>
                </a:solidFill>
                <a:effectLst/>
                <a:latin typeface="YS Text"/>
              </a:rPr>
              <a:t>пропущена б</a:t>
            </a:r>
            <a:r>
              <a:rPr lang="ru-RU" sz="1400" b="1" i="0" u="sng" dirty="0">
                <a:solidFill>
                  <a:srgbClr val="000000"/>
                </a:solidFill>
                <a:effectLst/>
                <a:latin typeface="YS Text"/>
              </a:rPr>
              <a:t>езударная непроверяемая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гласная корня</a:t>
            </a:r>
            <a:r>
              <a:rPr lang="ru-RU" sz="1400" dirty="0">
                <a:solidFill>
                  <a:srgbClr val="000000"/>
                </a:solidFill>
                <a:latin typeface="YS Text"/>
              </a:rPr>
              <a:t>. Запишите номера ответов.</a:t>
            </a:r>
          </a:p>
          <a:p>
            <a:pPr algn="l">
              <a:buFont typeface="+mj-lt"/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к..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рдинальный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л..минировать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об..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няние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п..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риодический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г..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ризонт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ветер..нар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п..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рила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сер..ал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пок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..рать</a:t>
            </a:r>
          </a:p>
          <a:p>
            <a:pPr algn="l">
              <a:buFont typeface="+mj-lt"/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ф..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рмализм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сокр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щение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возр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..жать</a:t>
            </a:r>
          </a:p>
          <a:p>
            <a:pPr algn="l">
              <a:buFont typeface="+mj-lt"/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эм..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лированный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укр..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щать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ижд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..венец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2C193D-7134-4B57-8FB4-13249C558861}"/>
              </a:ext>
            </a:extLst>
          </p:cNvPr>
          <p:cNvSpPr txBox="1"/>
          <p:nvPr/>
        </p:nvSpPr>
        <p:spPr>
          <a:xfrm>
            <a:off x="1320801" y="997498"/>
            <a:ext cx="1072341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Укажите варианты ответов, в которых во всех словах одного ряда </a:t>
            </a:r>
            <a:r>
              <a:rPr lang="ru-RU" sz="1400" b="1" i="0" u="sng" dirty="0">
                <a:solidFill>
                  <a:srgbClr val="000000"/>
                </a:solidFill>
                <a:effectLst/>
                <a:latin typeface="YS Text"/>
              </a:rPr>
              <a:t>пропущена безударная проверяемая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гласная корня</a:t>
            </a:r>
            <a:r>
              <a:rPr lang="ru-RU" sz="1400" dirty="0">
                <a:solidFill>
                  <a:srgbClr val="000000"/>
                </a:solidFill>
                <a:latin typeface="YS Text"/>
              </a:rPr>
              <a:t>. Запишите номера выбранных вариантов.</a:t>
            </a:r>
          </a:p>
          <a:p>
            <a:pPr algn="l"/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од..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чать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изд..лека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задр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..жать</a:t>
            </a: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опл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тить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 (заказ),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осн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щение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сп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собный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ск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сить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 (траву), пол..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мизировать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см..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рение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прот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реть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дер..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вяшка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бл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городный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ут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шитель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ф..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нтастический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перекл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каться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E67742-F7BB-4A7C-890C-68ADEDAFEDF1}"/>
              </a:ext>
            </a:extLst>
          </p:cNvPr>
          <p:cNvSpPr txBox="1"/>
          <p:nvPr/>
        </p:nvSpPr>
        <p:spPr>
          <a:xfrm>
            <a:off x="1320800" y="4906568"/>
            <a:ext cx="1040938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Укажите варианты ответов, в которых во всех словах одного ряда </a:t>
            </a:r>
            <a:r>
              <a:rPr lang="ru-RU" sz="1400" b="1" i="0" u="sng" dirty="0">
                <a:solidFill>
                  <a:srgbClr val="000000"/>
                </a:solidFill>
                <a:effectLst/>
                <a:latin typeface="YS Text"/>
              </a:rPr>
              <a:t>пропущена безударная чередующаяся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гласная корня</a:t>
            </a:r>
            <a:r>
              <a:rPr lang="ru-RU" sz="1400" dirty="0">
                <a:solidFill>
                  <a:srgbClr val="000000"/>
                </a:solidFill>
                <a:latin typeface="YS Text"/>
              </a:rPr>
              <a:t>. Запишите номера выбранных вариантов.</a:t>
            </a: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хл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потать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зап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реть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 (на замок),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р..сток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забл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..стел,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ск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..калка,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соб..рать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пож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..мающий,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соч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тание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поч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..тать (старших)</a:t>
            </a: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взр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слеть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г..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рнолыжный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оз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рение</a:t>
            </a:r>
            <a:endParaRPr lang="ru-RU" sz="1400" b="0" i="0" dirty="0">
              <a:solidFill>
                <a:srgbClr val="000000"/>
              </a:solidFill>
              <a:effectLst/>
              <a:latin typeface="YS Text"/>
            </a:endParaRPr>
          </a:p>
          <a:p>
            <a:pPr algn="l">
              <a:buFont typeface="+mj-lt"/>
              <a:buAutoNum type="arabicPeriod"/>
            </a:pP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попл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вок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зад..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раться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,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YS Text"/>
              </a:rPr>
              <a:t>изл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YS Text"/>
              </a:rPr>
              <a:t>..жить (суть проблемы)</a:t>
            </a:r>
          </a:p>
        </p:txBody>
      </p:sp>
    </p:spTree>
    <p:extLst>
      <p:ext uri="{BB962C8B-B14F-4D97-AF65-F5344CB8AC3E}">
        <p14:creationId xmlns:p14="http://schemas.microsoft.com/office/powerpoint/2010/main" val="47062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0944AD-8A8B-4553-ABD2-0ACA17D35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287" y="917912"/>
            <a:ext cx="10187425" cy="59400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>
                <a:latin typeface="-apple-system"/>
              </a:rPr>
              <a:t>З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-apple-system"/>
              </a:rPr>
              <a:t>апоминаем </a:t>
            </a:r>
            <a:r>
              <a:rPr kumimoji="0" lang="ru-RU" altLang="ru-RU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-apple-system"/>
              </a:rPr>
              <a:t>АЛГОРИТМ РАБОТЫ С КОРНЯМИ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-apple-system"/>
              </a:rPr>
              <a:t>(идём поэтапно, не перескакивая с пункта на пункт, так как в любом алгоритме важна последовательность действий):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👍Этап 1. Находим в слове корень.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👍Этап 2. Спрашиваем себя: относится ли он к КОРНЯМ С ЧЕРЕДОВАНИЯМИ?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Варианты ответов: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ДА – пользуемся специальными ЛАЙФХАКАМИ (смотри ниже).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НЕТ – подбираем проверочное слово (ЭТАП 3).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👍ЭТАП 3. Спрашиваем себя: можем ли к нашему слову подобрать проверочное?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Варианты ответов: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ДА – вставляем гласную, которую услышали под ударением.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НЕТ – слово словарное, надо запомнить.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dirty="0"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-apple-system"/>
              </a:rPr>
              <a:t>Вот и весь алгоритм работы с заданием 9.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BF62F1-54B4-4676-B7A4-A7D6987264AB}"/>
              </a:ext>
            </a:extLst>
          </p:cNvPr>
          <p:cNvSpPr txBox="1"/>
          <p:nvPr/>
        </p:nvSpPr>
        <p:spPr>
          <a:xfrm>
            <a:off x="1002287" y="30024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 ТЕПЕРЬ ДАВАЙТЕ РАЗБИРАТЬСЯ…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26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0AA453-CEBE-4CA7-BFCD-DECCEFED05B3}"/>
              </a:ext>
            </a:extLst>
          </p:cNvPr>
          <p:cNvSpPr txBox="1"/>
          <p:nvPr/>
        </p:nvSpPr>
        <p:spPr>
          <a:xfrm>
            <a:off x="1114551" y="25360"/>
            <a:ext cx="10597159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u="sng" dirty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Проверяемые безударные гласные в корне</a:t>
            </a: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Чтобы не ошибиться в их написании, необходимо подобрать проверочное слово (однокоренное слово и форму слова) так, чтобы на </a:t>
            </a: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безударную гласную</a:t>
            </a: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стало падать ударение: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трАвы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тр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ва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rtl="0"/>
            <a:endParaRPr lang="ru-RU" sz="1200" b="1" dirty="0">
              <a:effectLst/>
              <a:latin typeface="Times New Roman" panose="02020603050405020304" pitchFamily="18" charset="0"/>
            </a:endParaRPr>
          </a:p>
          <a:p>
            <a:pPr rtl="0"/>
            <a:r>
              <a:rPr lang="ru-RU" b="1" dirty="0">
                <a:effectLst/>
                <a:latin typeface="Times New Roman" panose="02020603050405020304" pitchFamily="18" charset="0"/>
              </a:rPr>
              <a:t>Примеры</a:t>
            </a:r>
            <a:r>
              <a:rPr lang="ru-RU" dirty="0">
                <a:effectLst/>
                <a:latin typeface="Times New Roman" panose="02020603050405020304" pitchFamily="18" charset="0"/>
              </a:rPr>
              <a:t>: сериал - многосерийный; выстиранный - стирка; смиренный - смирный; зачарованный - чары; честолюбивый - честь.</a:t>
            </a:r>
          </a:p>
          <a:p>
            <a:pPr rtl="0"/>
            <a:endParaRPr lang="ru-RU" sz="1200" dirty="0">
              <a:effectLst/>
              <a:latin typeface="Times New Roman" panose="02020603050405020304" pitchFamily="18" charset="0"/>
            </a:endParaRPr>
          </a:p>
          <a:p>
            <a:pPr rtl="0"/>
            <a:r>
              <a:rPr lang="ru-RU" dirty="0">
                <a:effectLst/>
                <a:latin typeface="Times New Roman" panose="02020603050405020304" pitchFamily="18" charset="0"/>
              </a:rPr>
              <a:t>Проверка безударной гласной буквы в корне возможна путём подбора формы одного и того же </a:t>
            </a:r>
          </a:p>
          <a:p>
            <a:pPr rtl="0"/>
            <a:r>
              <a:rPr lang="ru-RU" dirty="0">
                <a:effectLst/>
                <a:latin typeface="Times New Roman" panose="02020603050405020304" pitchFamily="18" charset="0"/>
              </a:rPr>
              <a:t>слова. Для этого надо:</a:t>
            </a:r>
          </a:p>
          <a:p>
            <a:pPr rtl="0"/>
            <a:r>
              <a:rPr lang="ru-RU" dirty="0">
                <a:effectLst/>
                <a:latin typeface="Times New Roman" panose="02020603050405020304" pitchFamily="18" charset="0"/>
              </a:rPr>
              <a:t>• у имён существительных изменить число: весна - весны, паруса - парус;</a:t>
            </a:r>
          </a:p>
          <a:p>
            <a:pPr rtl="0"/>
            <a:r>
              <a:rPr lang="ru-RU" dirty="0">
                <a:effectLst/>
                <a:latin typeface="Times New Roman" panose="02020603050405020304" pitchFamily="18" charset="0"/>
              </a:rPr>
              <a:t>• у имён прилагательных заменить полную форму краткой: нагой - (он) наг, босой - (он) бос;</a:t>
            </a:r>
          </a:p>
          <a:p>
            <a:pPr rtl="0"/>
            <a:r>
              <a:rPr lang="ru-RU" dirty="0">
                <a:effectLst/>
                <a:latin typeface="Times New Roman" panose="02020603050405020304" pitchFamily="18" charset="0"/>
              </a:rPr>
              <a:t>• у глаголов: </a:t>
            </a:r>
          </a:p>
          <a:p>
            <a:pPr rtl="0"/>
            <a:r>
              <a:rPr lang="ru-RU" dirty="0">
                <a:effectLst/>
                <a:latin typeface="Times New Roman" panose="02020603050405020304" pitchFamily="18" charset="0"/>
              </a:rPr>
              <a:t>а) изменить число: (я) брожу - (мы) бродим;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б) изменить время: показал - покажет;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в) изменить род (у глаголов прошедшего времени): отвела - отвёл.</a:t>
            </a:r>
          </a:p>
          <a:p>
            <a:endParaRPr lang="ru-RU" sz="1200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Это правило знакомо даже первоклассникам. </a:t>
            </a:r>
          </a:p>
          <a:p>
            <a:endParaRPr lang="ru-RU" sz="1200" u="sng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 всё же…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6" descr="34566_html_55df12d6.gif">
            <a:extLst>
              <a:ext uri="{FF2B5EF4-FFF2-40B4-BE49-F238E27FC236}">
                <a16:creationId xmlns:a16="http://schemas.microsoft.com/office/drawing/2014/main" id="{99E23CCC-91D2-4935-873C-C64F58222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164" y="4712049"/>
            <a:ext cx="2032001" cy="2081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49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248E72-F6F4-4763-91B1-3BBADEC5C801}"/>
              </a:ext>
            </a:extLst>
          </p:cNvPr>
          <p:cNvSpPr txBox="1"/>
          <p:nvPr/>
        </p:nvSpPr>
        <p:spPr>
          <a:xfrm>
            <a:off x="923638" y="238348"/>
            <a:ext cx="112683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При подборе однокоренных слов следует различать слова, близкие по звучанию, но различные по значению и написанию. </a:t>
            </a:r>
          </a:p>
          <a:p>
            <a:pPr algn="l"/>
            <a:endParaRPr lang="ru-RU" dirty="0">
              <a:latin typeface="Times New Roman" panose="02020603050405020304" pitchFamily="18" charset="0"/>
            </a:endParaRPr>
          </a:p>
          <a:p>
            <a:pPr algn="l"/>
            <a:r>
              <a:rPr lang="ru-RU" b="1" i="0" dirty="0">
                <a:effectLst/>
                <a:latin typeface="Times New Roman" panose="02020603050405020304" pitchFamily="18" charset="0"/>
              </a:rPr>
              <a:t>Правильный подбор проверочного слова к ним зависит от смысла исходного слова: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старожил нашего города (= старый житель) - он сторожил склад (= сторож); 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умалять значение (= делать малым) - умолять о пощаде (= он молит); 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прославлять героя (= слава) - благословить на подвиг (= сказать благое слово); </a:t>
            </a:r>
          </a:p>
          <a:p>
            <a:pPr algn="l"/>
            <a:endParaRPr lang="ru-RU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b="1" i="0" dirty="0">
                <a:effectLst/>
                <a:latin typeface="Times New Roman" panose="02020603050405020304" pitchFamily="18" charset="0"/>
              </a:rPr>
              <a:t>Примечание: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Нельзя проверять гласную в корне глагола одного вида подбором проверочного слова – глагола противоположного вида (неправильно: опоздать - опаздывать, раскроить - раскраивать; 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</a:rPr>
              <a:t>правильно: опоздать - поздно, раскроить - кройка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508DAB-BF34-4DAE-81EE-03749618973F}"/>
              </a:ext>
            </a:extLst>
          </p:cNvPr>
          <p:cNvSpPr txBox="1"/>
          <p:nvPr/>
        </p:nvSpPr>
        <p:spPr>
          <a:xfrm>
            <a:off x="923638" y="4250128"/>
            <a:ext cx="11120580" cy="1903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10"/>
              </a:lnSpc>
            </a:pPr>
            <a:r>
              <a:rPr lang="ru-RU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 вот теперь самое время поговорить о</a:t>
            </a:r>
          </a:p>
          <a:p>
            <a:pPr>
              <a:lnSpc>
                <a:spcPts val="2810"/>
              </a:lnSpc>
            </a:pPr>
            <a:endParaRPr lang="ru-RU" sz="3600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2810"/>
              </a:lnSpc>
            </a:pPr>
            <a:r>
              <a:rPr lang="ru-RU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rgbClr val="048C1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четырех «ловушках» на ЕГЭ по русскому языку,</a:t>
            </a:r>
          </a:p>
          <a:p>
            <a:pPr>
              <a:lnSpc>
                <a:spcPts val="2810"/>
              </a:lnSpc>
            </a:pPr>
            <a:endParaRPr lang="ru-RU" sz="3600" dirty="0">
              <a:solidFill>
                <a:srgbClr val="048C14"/>
              </a:solidFill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2810"/>
              </a:lnSpc>
            </a:pPr>
            <a:r>
              <a:rPr lang="ru-RU" sz="3600" dirty="0">
                <a:solidFill>
                  <a:srgbClr val="048C1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которые вы можете встретить в задании 9-м.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80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4A4FAB-6AC9-4BB6-AD3F-5228898B0A9A}"/>
              </a:ext>
            </a:extLst>
          </p:cNvPr>
          <p:cNvSpPr txBox="1"/>
          <p:nvPr/>
        </p:nvSpPr>
        <p:spPr>
          <a:xfrm>
            <a:off x="905523" y="449252"/>
            <a:ext cx="11132597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«Ловушка» 1.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Глаголы с суффиксами -ЫВА-, -ИВА- не могут быть проверочными словами!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Попробуйте-ка подобрать проверочное слово к слову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здать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Увы, некоторым из нас коварная интуиция подскажет формы глагола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здывать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здывает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 т.п. Однако проверочными будут родственные слова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здний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здно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– а значит, в корне слова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оп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здать 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пишется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Почему же слово опоздать не может быть проверочным, в то время как другие подобные глаголы для этих целей успешно используются? Вспомним: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прив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прив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дит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п…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сать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шет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Внимание, правильный ответ: слову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опаздывать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быть проверочным мешает суффикс -ЫВА-. Дело в том, что при образовании форм глаголов с суффиксами -ЫВА- И -ИВА- происходит чередование О и А в корне. Поэтому проверять гласные в корнях такими глаголами не стоит.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Итак, запоминаем: </a:t>
            </a:r>
            <a:r>
              <a:rPr lang="ru-RU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глагол с суффиксом -ЫВА- 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или</a:t>
            </a:r>
            <a:r>
              <a:rPr lang="ru-RU" sz="1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-ИВА- не может быть проверочным словом!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здать: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проверочное слово —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здний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( а НЕ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зд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ыва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),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раскр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ить: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проверочное 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й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(а НЕ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раскр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ива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),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наст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ять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проверочное слово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наст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й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(а НЕ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наст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1800" b="1" i="1" u="sng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ива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02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1BA338-C717-428A-BD62-7241D50D7849}"/>
              </a:ext>
            </a:extLst>
          </p:cNvPr>
          <p:cNvSpPr txBox="1"/>
          <p:nvPr/>
        </p:nvSpPr>
        <p:spPr>
          <a:xfrm>
            <a:off x="1473693" y="245732"/>
            <a:ext cx="1015605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«Ловушка» 2.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8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Подбирая проверочное слово, учитывайте значение!</a:t>
            </a: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Слова могут звучать абсолютно одинаково, но при этом писаться по-разному. Всё зависит от значения.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Сравните: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шите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(текст с доски)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и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шите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(на урок)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В обоих словах на месте пропуска слышится один и тот же гласный звук – средний между [и] и [э]. Однако мы подбираем разные проверочные слова и вставляем на месте пропусков разные буквы: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шите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в первом случае и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шите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– во втором.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тестах ЕГЭ подобные слова пишутся с пометкой в скобках. Например,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разв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вается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(на ветру)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или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разв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ru-RU" sz="180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вается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(ребёнок)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Не пренебрегайте такими пометками. Они означают, что слово можно писать по-разному в зависимости от значения. Разумеется, вы уже подобрали проверочные слова и знаете, что в первом случае нужно вставить букву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(проверочное слово –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ять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), а во втором –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(проверочное слово – 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разв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тие</a:t>
            </a:r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4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1A0575-91B7-4B0A-A7DC-64F2395F6430}"/>
              </a:ext>
            </a:extLst>
          </p:cNvPr>
          <p:cNvSpPr txBox="1"/>
          <p:nvPr/>
        </p:nvSpPr>
        <p:spPr>
          <a:xfrm>
            <a:off x="1644588" y="687915"/>
            <a:ext cx="914474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u="sng" dirty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Непроверяемые безударные гласные в корне</a:t>
            </a: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Казалось бы, какие могут быть «ловушки» в словах с непроверяемыми гласными? Учи их, старайся запомнить как можно больше и как можно лучше – и будет тебе счастье. Но не тут-то было! «Капканов» и здесь предостаточно.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5" descr="31805_html_309d3f77.gif">
            <a:extLst>
              <a:ext uri="{FF2B5EF4-FFF2-40B4-BE49-F238E27FC236}">
                <a16:creationId xmlns:a16="http://schemas.microsoft.com/office/drawing/2014/main" id="{291D1F22-CA3E-4CD8-91C5-99CB36216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511" y="4248726"/>
            <a:ext cx="2530307" cy="2394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108363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350</TotalTime>
  <Words>3850</Words>
  <Application>Microsoft Office PowerPoint</Application>
  <PresentationFormat>Широкоэкранный</PresentationFormat>
  <Paragraphs>389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9" baseType="lpstr">
      <vt:lpstr>-apple-system</vt:lpstr>
      <vt:lpstr>Arial</vt:lpstr>
      <vt:lpstr>Calibri</vt:lpstr>
      <vt:lpstr>Franklin Gothic Book</vt:lpstr>
      <vt:lpstr>Georgia</vt:lpstr>
      <vt:lpstr>GothaPro</vt:lpstr>
      <vt:lpstr>Helvetica</vt:lpstr>
      <vt:lpstr>inherit</vt:lpstr>
      <vt:lpstr>Tahoma</vt:lpstr>
      <vt:lpstr>Times New Roman</vt:lpstr>
      <vt:lpstr>Wingdings</vt:lpstr>
      <vt:lpstr>YS Text</vt:lpstr>
      <vt:lpstr>Уголки</vt:lpstr>
      <vt:lpstr>  Задание ЕГЭ на   безударные гласные:   в чём его сложность?  СЕКРЕТНЫЕ   ЛАЙФХАКИ    ВЫПОЛНЕНИЯ  ЗАДАНИЯ  №9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ЛОВУШКИ ГИА</dc:title>
  <dc:creator>Елена</dc:creator>
  <cp:lastModifiedBy>Елена</cp:lastModifiedBy>
  <cp:revision>68</cp:revision>
  <dcterms:created xsi:type="dcterms:W3CDTF">2024-07-21T18:18:17Z</dcterms:created>
  <dcterms:modified xsi:type="dcterms:W3CDTF">2024-07-22T00:08:51Z</dcterms:modified>
</cp:coreProperties>
</file>