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0" r:id="rId3"/>
    <p:sldId id="311" r:id="rId4"/>
    <p:sldId id="312" r:id="rId5"/>
    <p:sldId id="295" r:id="rId6"/>
    <p:sldId id="296" r:id="rId7"/>
    <p:sldId id="297" r:id="rId8"/>
    <p:sldId id="306" r:id="rId9"/>
    <p:sldId id="305" r:id="rId10"/>
    <p:sldId id="308" r:id="rId11"/>
    <p:sldId id="304" r:id="rId12"/>
    <p:sldId id="298" r:id="rId13"/>
    <p:sldId id="302" r:id="rId14"/>
    <p:sldId id="303" r:id="rId15"/>
    <p:sldId id="314" r:id="rId16"/>
    <p:sldId id="257" r:id="rId17"/>
    <p:sldId id="294" r:id="rId18"/>
    <p:sldId id="301" r:id="rId19"/>
    <p:sldId id="258" r:id="rId20"/>
    <p:sldId id="260" r:id="rId21"/>
    <p:sldId id="264" r:id="rId22"/>
    <p:sldId id="273" r:id="rId23"/>
    <p:sldId id="274" r:id="rId24"/>
    <p:sldId id="266" r:id="rId25"/>
    <p:sldId id="267" r:id="rId26"/>
    <p:sldId id="268" r:id="rId27"/>
    <p:sldId id="315" r:id="rId28"/>
    <p:sldId id="290" r:id="rId2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1C1C1C"/>
    <a:srgbClr val="800000"/>
    <a:srgbClr val="CCFF99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66" d="100"/>
          <a:sy n="66" d="100"/>
        </p:scale>
        <p:origin x="1350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0EA57-EACF-4778-B039-E74865C158D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7DB2F-34B4-4AAE-8E0F-827FFB37464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A802E-51A3-407C-A0FB-69CF50638B5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D2922-9550-4B0E-8EBA-6848C6A7E79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10647-0FC5-4DEF-8A6D-3C940B99D9A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DC9E3-6B45-4EEB-8152-8E0EDA8CAE2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2738E-B440-458E-917D-C417521989C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F33A4-174F-465E-A8AB-3BD0F3C7BE9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5A18A-D05A-445D-B296-90419E0CFA4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8AA0-DEFF-45C6-B9B1-AE4A4D15D4C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F6F4F-FAFC-40E3-9137-4049B965C4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74CC76E-A711-426F-AAAA-265DE59A2E0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73"/>
          <p:cNvSpPr>
            <a:spLocks noChangeArrowheads="1"/>
          </p:cNvSpPr>
          <p:nvPr/>
        </p:nvSpPr>
        <p:spPr bwMode="auto">
          <a:xfrm>
            <a:off x="30155" y="4551930"/>
            <a:ext cx="7453461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sz="5400" b="1" dirty="0">
                <a:solidFill>
                  <a:schemeClr val="bg1"/>
                </a:solidFill>
              </a:rPr>
              <a:t>Подготовка к </a:t>
            </a:r>
            <a:r>
              <a:rPr lang="ru-RU" sz="5400" b="1" dirty="0" smtClean="0">
                <a:solidFill>
                  <a:schemeClr val="bg1"/>
                </a:solidFill>
              </a:rPr>
              <a:t>ЕГЭ по русскому языку</a:t>
            </a:r>
            <a:endParaRPr lang="es-ES" sz="5400" b="1" dirty="0">
              <a:solidFill>
                <a:schemeClr val="bg1"/>
              </a:solidFill>
            </a:endParaRPr>
          </a:p>
        </p:txBody>
      </p:sp>
      <p:sp>
        <p:nvSpPr>
          <p:cNvPr id="2051" name="Rectangle 177"/>
          <p:cNvSpPr>
            <a:spLocks noChangeArrowheads="1"/>
          </p:cNvSpPr>
          <p:nvPr/>
        </p:nvSpPr>
        <p:spPr bwMode="auto">
          <a:xfrm>
            <a:off x="285750" y="4429125"/>
            <a:ext cx="492918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endParaRPr lang="ru-RU" b="1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215063"/>
            <a:ext cx="9144000" cy="6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Подготовила учитель русского языка и литературы МБОУ «</a:t>
            </a:r>
            <a:r>
              <a:rPr lang="ru-RU" sz="2400" dirty="0" smtClean="0">
                <a:solidFill>
                  <a:schemeClr val="tx1"/>
                </a:solidFill>
              </a:rPr>
              <a:t>Новоазовская школа №3» </a:t>
            </a:r>
            <a:r>
              <a:rPr lang="ru-RU" sz="2400" dirty="0" err="1" smtClean="0">
                <a:solidFill>
                  <a:schemeClr val="tx1"/>
                </a:solidFill>
              </a:rPr>
              <a:t>Кузубова</a:t>
            </a:r>
            <a:r>
              <a:rPr lang="ru-RU" sz="2400" dirty="0" smtClean="0">
                <a:solidFill>
                  <a:schemeClr val="tx1"/>
                </a:solidFill>
              </a:rPr>
              <a:t> Н.Ф.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5875"/>
          </a:xfrm>
        </p:spPr>
        <p:txBody>
          <a:bodyPr/>
          <a:lstStyle/>
          <a:p>
            <a:pPr eaLnBrk="1" hangingPunct="1"/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Ошибка в построении предложений с однородными членами</a:t>
            </a:r>
            <a:endParaRPr lang="ru-RU" sz="3200" smtClean="0"/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Двойные союзы:</a:t>
            </a:r>
          </a:p>
          <a:p>
            <a:pPr eaLnBrk="1" hangingPunct="1"/>
            <a:r>
              <a:rPr lang="ru-RU" altLang="ru-RU" smtClean="0">
                <a:solidFill>
                  <a:srgbClr val="000099"/>
                </a:solidFill>
              </a:rPr>
              <a:t>Если не ….., то</a:t>
            </a:r>
          </a:p>
          <a:p>
            <a:pPr eaLnBrk="1" hangingPunct="1"/>
            <a:r>
              <a:rPr lang="ru-RU" altLang="ru-RU" smtClean="0">
                <a:solidFill>
                  <a:srgbClr val="000099"/>
                </a:solidFill>
              </a:rPr>
              <a:t>Не только……, но и</a:t>
            </a:r>
          </a:p>
          <a:p>
            <a:pPr eaLnBrk="1" hangingPunct="1"/>
            <a:r>
              <a:rPr lang="ru-RU" altLang="ru-RU" smtClean="0">
                <a:solidFill>
                  <a:srgbClr val="000099"/>
                </a:solidFill>
              </a:rPr>
              <a:t>Как……, так и</a:t>
            </a:r>
          </a:p>
          <a:p>
            <a:pPr eaLnBrk="1" hangingPunct="1"/>
            <a:r>
              <a:rPr lang="ru-RU" altLang="ru-RU" smtClean="0"/>
              <a:t>Его окружали поэты, разные </a:t>
            </a:r>
            <a:r>
              <a:rPr lang="ru-RU" altLang="ru-RU" smtClean="0">
                <a:solidFill>
                  <a:srgbClr val="FF0000"/>
                </a:solidFill>
              </a:rPr>
              <a:t>не только </a:t>
            </a:r>
            <a:r>
              <a:rPr lang="ru-RU" altLang="ru-RU" smtClean="0"/>
              <a:t>по стихотворным приемам, </a:t>
            </a:r>
            <a:r>
              <a:rPr lang="ru-RU" altLang="ru-RU" smtClean="0">
                <a:solidFill>
                  <a:srgbClr val="FF0000"/>
                </a:solidFill>
              </a:rPr>
              <a:t>а также </a:t>
            </a:r>
            <a:r>
              <a:rPr lang="ru-RU" altLang="ru-RU" smtClean="0"/>
              <a:t>чуждые ему по своим взглядам на жизнь.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Найди ошибку!</a:t>
            </a: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eaLnBrk="1" hangingPunct="1"/>
            <a:r>
              <a:rPr lang="ru-RU" smtClean="0"/>
              <a:t>Дети редко прислушиваются и выполняют советы родителей.</a:t>
            </a:r>
          </a:p>
          <a:p>
            <a:pPr eaLnBrk="1" hangingPunct="1"/>
            <a:r>
              <a:rPr lang="ru-RU" smtClean="0"/>
              <a:t>Отзыв критиков был важен не только для автора, а также для читателей.</a:t>
            </a:r>
          </a:p>
          <a:p>
            <a:pPr eaLnBrk="1" hangingPunct="1"/>
            <a:r>
              <a:rPr lang="ru-RU" smtClean="0"/>
              <a:t>Восхищаться и рассказывать об Италии можно бесконечно.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/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Нарушение в построении предложения с несогласованным приложением</a:t>
            </a: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611188" y="1143000"/>
            <a:ext cx="8229600" cy="5011738"/>
          </a:xfrm>
        </p:spPr>
        <p:txBody>
          <a:bodyPr/>
          <a:lstStyle/>
          <a:p>
            <a:pPr eaLnBrk="1" hangingPunct="1"/>
            <a:endParaRPr lang="ru-RU" altLang="ru-RU" smtClean="0"/>
          </a:p>
          <a:p>
            <a:pPr eaLnBrk="1" hangingPunct="1"/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В «Руслане и Людмиле» А.С.Пушкина присутствуют черты романтической поэмы.</a:t>
            </a:r>
          </a:p>
          <a:p>
            <a:pPr eaLnBrk="1" hangingPunct="1"/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Описывая в романе «Отцы и дети» могилу Базарова, Тургенев изобразил старое семейное кладбище.</a:t>
            </a:r>
          </a:p>
          <a:p>
            <a:pPr eaLnBrk="1" hangingPunct="1"/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В картине «Портрете сына» В.А.Тропинина чувствуются и отцовская привязанность, и безграничная любовь к сыну.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pPr eaLnBrk="1" hangingPunct="1"/>
            <a:r>
              <a:rPr lang="ru-RU" sz="3200" smtClean="0"/>
              <a:t>Неправильное построение предложения с деепричастным оборотом.</a:t>
            </a:r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Идя вдоль берега</a:t>
            </a:r>
            <a:r>
              <a:rPr lang="ru-RU" smtClean="0"/>
              <a:t>, морской </a:t>
            </a:r>
            <a:r>
              <a:rPr lang="ru-RU" smtClean="0">
                <a:solidFill>
                  <a:srgbClr val="000099"/>
                </a:solidFill>
              </a:rPr>
              <a:t>воздух освежал </a:t>
            </a:r>
            <a:r>
              <a:rPr lang="ru-RU" smtClean="0"/>
              <a:t>наши лица.</a:t>
            </a:r>
          </a:p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Позвонив в студию</a:t>
            </a:r>
            <a:r>
              <a:rPr lang="ru-RU" smtClean="0"/>
              <a:t>, у вас </a:t>
            </a:r>
            <a:r>
              <a:rPr lang="ru-RU" smtClean="0">
                <a:solidFill>
                  <a:srgbClr val="000099"/>
                </a:solidFill>
              </a:rPr>
              <a:t>появиться возможность</a:t>
            </a:r>
            <a:r>
              <a:rPr lang="ru-RU" smtClean="0"/>
              <a:t> задать вопросы нашему оператору.</a:t>
            </a:r>
          </a:p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Установив родство древних и современных языков</a:t>
            </a:r>
            <a:r>
              <a:rPr lang="ru-RU" smtClean="0"/>
              <a:t>, </a:t>
            </a:r>
            <a:r>
              <a:rPr lang="ru-RU" smtClean="0">
                <a:solidFill>
                  <a:srgbClr val="000099"/>
                </a:solidFill>
              </a:rPr>
              <a:t>выясняется</a:t>
            </a:r>
            <a:r>
              <a:rPr lang="ru-RU" smtClean="0"/>
              <a:t> </a:t>
            </a:r>
            <a:r>
              <a:rPr lang="ru-RU" smtClean="0">
                <a:solidFill>
                  <a:srgbClr val="000099"/>
                </a:solidFill>
              </a:rPr>
              <a:t>картина</a:t>
            </a:r>
            <a:r>
              <a:rPr lang="ru-RU" smtClean="0"/>
              <a:t> древнейших переселений народов.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FF0000"/>
                </a:solidFill>
              </a:rPr>
              <a:t>Промотав целое состояние</a:t>
            </a:r>
            <a:r>
              <a:rPr lang="ru-RU" altLang="ru-RU" smtClean="0"/>
              <a:t>, нажитое предками, </a:t>
            </a:r>
            <a:r>
              <a:rPr lang="ru-RU" altLang="ru-RU" smtClean="0">
                <a:solidFill>
                  <a:srgbClr val="000099"/>
                </a:solidFill>
              </a:rPr>
              <a:t>он вернулся </a:t>
            </a:r>
            <a:r>
              <a:rPr lang="ru-RU" altLang="ru-RU" smtClean="0"/>
              <a:t>домой нищим.</a:t>
            </a:r>
          </a:p>
          <a:p>
            <a:pPr eaLnBrk="1" hangingPunct="1"/>
            <a:r>
              <a:rPr lang="ru-RU" altLang="ru-RU" smtClean="0">
                <a:solidFill>
                  <a:srgbClr val="FF0000"/>
                </a:solidFill>
              </a:rPr>
              <a:t>Услышав клевету</a:t>
            </a:r>
            <a:r>
              <a:rPr lang="ru-RU" altLang="ru-RU" smtClean="0"/>
              <a:t>, нахальную, беспардонную, немедленно </a:t>
            </a:r>
            <a:r>
              <a:rPr lang="ru-RU" altLang="ru-RU" smtClean="0">
                <a:solidFill>
                  <a:srgbClr val="7030A0"/>
                </a:solidFill>
              </a:rPr>
              <a:t>(я)</a:t>
            </a:r>
            <a:r>
              <a:rPr lang="ru-RU" altLang="ru-RU" smtClean="0"/>
              <a:t> </a:t>
            </a:r>
            <a:r>
              <a:rPr lang="ru-RU" altLang="ru-RU" smtClean="0">
                <a:solidFill>
                  <a:srgbClr val="000099"/>
                </a:solidFill>
              </a:rPr>
              <a:t>ухожу</a:t>
            </a:r>
            <a:r>
              <a:rPr lang="ru-RU" altLang="ru-RU" smtClean="0"/>
              <a:t>, не оборачиваясь.</a:t>
            </a:r>
          </a:p>
          <a:p>
            <a:pPr eaLnBrk="1" hangingPunct="1"/>
            <a:r>
              <a:rPr lang="ru-RU" altLang="ru-RU" smtClean="0">
                <a:solidFill>
                  <a:srgbClr val="FF0000"/>
                </a:solidFill>
              </a:rPr>
              <a:t>Принимая противогриппозное средство</a:t>
            </a:r>
            <a:r>
              <a:rPr lang="ru-RU" altLang="ru-RU" smtClean="0"/>
              <a:t>, которое является новым современным лекарственным препаратом,  </a:t>
            </a:r>
            <a:r>
              <a:rPr lang="ru-RU" altLang="ru-RU" smtClean="0">
                <a:solidFill>
                  <a:srgbClr val="7030A0"/>
                </a:solidFill>
              </a:rPr>
              <a:t>(вы) </a:t>
            </a:r>
            <a:r>
              <a:rPr lang="ru-RU" altLang="ru-RU" smtClean="0">
                <a:solidFill>
                  <a:srgbClr val="000099"/>
                </a:solidFill>
              </a:rPr>
              <a:t>будьте осторожны</a:t>
            </a:r>
            <a:r>
              <a:rPr lang="ru-RU" altLang="ru-RU" smtClean="0"/>
              <a:t>: оно может вызвать аллергию.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85750"/>
            <a:ext cx="8229600" cy="808038"/>
          </a:xfrm>
        </p:spPr>
        <p:txBody>
          <a:bodyPr/>
          <a:lstStyle/>
          <a:p>
            <a:pPr eaLnBrk="1" hangingPunct="1"/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Нарушение видовременной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соотнесенности глагольных форм</a:t>
            </a:r>
            <a:endParaRPr lang="ru-RU" sz="3200" dirty="0" smtClean="0">
              <a:solidFill>
                <a:srgbClr val="1C1C1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785225" cy="49672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1.Внезапно ударил гром, блеснула молния, и люди на берегу кричали.</a:t>
            </a:r>
          </a:p>
          <a:p>
            <a:pPr eaLnBrk="1" hangingPunct="1">
              <a:buFontTx/>
              <a:buNone/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2.В блокадном Ленинграде люди боролись с голодом, смертью и поддержали друг друга.</a:t>
            </a:r>
          </a:p>
          <a:p>
            <a:pPr eaLnBrk="1" hangingPunct="1">
              <a:buFontTx/>
              <a:buNone/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3.Снег шел не переставая и неожиданно заканчивается.</a:t>
            </a:r>
          </a:p>
          <a:p>
            <a:pPr eaLnBrk="1" hangingPunct="1">
              <a:buFontTx/>
              <a:buNone/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4.Выпускники будут старательно готовиться к экзаменам и успешно их сдадут.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29438" y="6858000"/>
            <a:ext cx="2214562" cy="46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85750"/>
            <a:ext cx="8229600" cy="808038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1C1C1C"/>
                </a:solidFill>
              </a:rPr>
              <a:t>Задание15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785225" cy="49672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i="1" dirty="0" smtClean="0">
                <a:solidFill>
                  <a:srgbClr val="1C1C1C"/>
                </a:solidFill>
              </a:rPr>
              <a:t>   Расставьте знаки препинания. Укажите два предложения, в которых нужно поставить одну запятую.</a:t>
            </a:r>
          </a:p>
          <a:p>
            <a:pPr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 нахмурились ( ) и в тишине слышалось лишь тяжёлое дыхание командира.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2.Который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час и сколько времени осталось до отхода поезда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29438" y="6858000"/>
            <a:ext cx="2214562" cy="46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3.Друзья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сказали друг другу ни слова ( ) и мрачно смотрели в окно.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4.Величественные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горы выступали резко из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тумана(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 вдали тянулась белая струйка дыма.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5.На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массивных воротах заброшенной усадьбы спят два каменных льва( ) и уже густо растет трава забвения.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737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4895850"/>
          </a:xfrm>
        </p:spPr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1.В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такую бурю волк не рыщет и 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медведь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вылезает из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берлоги.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2.Когда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началась гроза, игра прекратилась и дети бросились бежать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домой.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3.Прогулка в лесу и катанье на лодках.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4.Ребенку шел четвертый год и он по своему возрасту был очень хорошо развит.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5.После лесной полутьмы по-иному воспринимались и поникшие колокольчики и цветы дикой гвоздики.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928688"/>
          </a:xfrm>
        </p:spPr>
        <p:txBody>
          <a:bodyPr/>
          <a:lstStyle/>
          <a:p>
            <a:pPr eaLnBrk="1" hangingPunct="1"/>
            <a:r>
              <a:rPr lang="ru-RU" sz="4000" smtClean="0"/>
              <a:t>Пунктуация в союзном сложном предложении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Между частями сложносочиненного предложения запятая не ставится, если соединяются:</a:t>
            </a:r>
          </a:p>
          <a:p>
            <a:pPr eaLnBrk="1" hangingPunct="1">
              <a:buFontTx/>
              <a:buNone/>
            </a:pPr>
            <a:r>
              <a:rPr lang="ru-RU" smtClean="0"/>
              <a:t>а)два вопросительных предложения;</a:t>
            </a:r>
          </a:p>
          <a:p>
            <a:pPr eaLnBrk="1" hangingPunct="1">
              <a:buFontTx/>
              <a:buNone/>
            </a:pPr>
            <a:r>
              <a:rPr lang="ru-RU" smtClean="0"/>
              <a:t>   два безличных предложения;</a:t>
            </a:r>
          </a:p>
          <a:p>
            <a:pPr eaLnBrk="1" hangingPunct="1">
              <a:buFontTx/>
              <a:buNone/>
            </a:pPr>
            <a:r>
              <a:rPr lang="ru-RU" smtClean="0"/>
              <a:t>   два назывных предложения.</a:t>
            </a:r>
          </a:p>
          <a:p>
            <a:pPr eaLnBrk="1" hangingPunct="1">
              <a:buFontTx/>
              <a:buNone/>
            </a:pPr>
            <a:r>
              <a:rPr lang="ru-RU" smtClean="0"/>
              <a:t>б)две части , имеющие общий второстепенный член;</a:t>
            </a:r>
          </a:p>
          <a:p>
            <a:pPr eaLnBrk="1" hangingPunct="1">
              <a:buFontTx/>
              <a:buNone/>
            </a:pPr>
            <a:r>
              <a:rPr 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Орфоэпия. Задание 4.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тОрты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лИвовый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бАнты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красИвее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шАрфы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мозаИчный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крАны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прозорлИва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суетлИва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болтлИва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общее вводное слово;</a:t>
            </a:r>
          </a:p>
          <a:p>
            <a:pPr eaLnBrk="1" hangingPunct="1">
              <a:buFontTx/>
              <a:buNone/>
            </a:pPr>
            <a:r>
              <a:rPr lang="ru-RU" smtClean="0"/>
              <a:t>общий сравнительный оборот;</a:t>
            </a:r>
          </a:p>
          <a:p>
            <a:pPr eaLnBrk="1" hangingPunct="1">
              <a:buFontTx/>
              <a:buNone/>
            </a:pPr>
            <a:r>
              <a:rPr lang="ru-RU" smtClean="0"/>
              <a:t>общее придаточное предложение;</a:t>
            </a:r>
          </a:p>
          <a:p>
            <a:pPr eaLnBrk="1" hangingPunct="1">
              <a:buFontTx/>
              <a:buNone/>
            </a:pPr>
            <a:r>
              <a:rPr lang="ru-RU" smtClean="0"/>
              <a:t>в)две однородные придаточные части.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ru-RU" smtClean="0"/>
              <a:t>Задание 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Расставьте все знаки препинания: укажите цифру(ы), на месте которой(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должна(ы) стоять запятая(-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Извиваясь(1) и разветвляясь(2) на</a:t>
            </a:r>
          </a:p>
          <a:p>
            <a:pPr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несколько рукавов(3) река протекала в красивых берегах около песчаной осыпи(4)покрытой хвойным лесом.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ru-RU" smtClean="0"/>
              <a:t>Обособляются определения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1.Выраженные причастным оборотом, который стоит после определяемого слова.</a:t>
            </a:r>
          </a:p>
          <a:p>
            <a:pPr eaLnBrk="1" hangingPunct="1">
              <a:buFontTx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2.Выделяемое запятыми имя прилагательное с зависимыми словами.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больше одиночных определения, стоящих после определяемого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имени существительного.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Настала ночь, лунная, ясная 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785812"/>
          </a:xfrm>
        </p:spPr>
        <p:txBody>
          <a:bodyPr/>
          <a:lstStyle/>
          <a:p>
            <a:pPr eaLnBrk="1" hangingPunct="1"/>
            <a:r>
              <a:rPr lang="ru-RU" smtClean="0"/>
              <a:t>Обособление обстоятельств</a:t>
            </a: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>
                <a:solidFill>
                  <a:schemeClr val="accent2"/>
                </a:solidFill>
              </a:rPr>
              <a:t>Обособляются: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smtClean="0"/>
              <a:t>Деепричастные обороты.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smtClean="0"/>
              <a:t>Одиночные деепричастия.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smtClean="0"/>
              <a:t>Сравнительные обороты.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smtClean="0"/>
              <a:t>Существительные с предлогами несмотря на, невзирая на.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smtClean="0"/>
              <a:t>Существительные с предлогами благодаря, согласно, вопреки, в силу, ввиду, вследствие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Расставьте все знаки препинания: укажите цифру(ы), на месте которой(ых) должна(ы) стоять запятая(-ые)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endParaRPr lang="ru-RU" sz="24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ru-RU" b="1" dirty="0" smtClean="0"/>
              <a:t>  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Обрадованные такими приятными надеждами (1) мы весело пошли гулять (2) и (3) бегать сначала по двору (4) а потом и по саду.</a:t>
            </a:r>
            <a:endParaRPr lang="ru-RU" sz="36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Расставьте все знаки препинания: укажите цифру(ы), на месте которой(ых) должна(ы) стоять запятая(-ые)</a:t>
            </a:r>
            <a:endParaRPr lang="ru-RU" sz="2400" b="1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ru-RU" b="1" dirty="0" smtClean="0"/>
              <a:t>   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Навстречу шел большой обоз русских мужиков (1) привозивший провиант в Севастополь (2) и теперь шедший оттуда (3) наполненный больными (4) и ранеными солдатами в серых шинелях.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928688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Расставьте все знаки препинания: укажите цифру(ы), на месте которой(ых) должна(ы) стоять запятая(-ые)</a:t>
            </a:r>
            <a:endParaRPr lang="ru-RU" sz="28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285875"/>
            <a:ext cx="8229600" cy="50720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Книги (1) собранные учениками старших классов (2) и переданные в дар детскому саду (3) очень обрадовали малышей (4) сразу принявшихся рассматривать яркие картинки.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Орфография. Задание 14.</a:t>
            </a:r>
          </a:p>
        </p:txBody>
      </p:sp>
      <p:sp>
        <p:nvSpPr>
          <p:cNvPr id="28675" name="Прямоугольник 3"/>
          <p:cNvSpPr>
            <a:spLocks noChangeArrowheads="1"/>
          </p:cNvSpPr>
          <p:nvPr/>
        </p:nvSpPr>
        <p:spPr bwMode="auto">
          <a:xfrm>
            <a:off x="250825" y="1028700"/>
            <a:ext cx="8785225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  <a:p>
            <a:endParaRPr lang="ru-RU"/>
          </a:p>
          <a:p>
            <a:r>
              <a:rPr lang="ru-RU" sz="2400"/>
              <a:t>Точе</a:t>
            </a:r>
            <a:r>
              <a:rPr lang="ru-RU" sz="2400">
                <a:solidFill>
                  <a:srgbClr val="FF0000"/>
                </a:solidFill>
              </a:rPr>
              <a:t>нн</a:t>
            </a:r>
            <a:r>
              <a:rPr lang="ru-RU" sz="2400"/>
              <a:t>ые на станке дерев</a:t>
            </a:r>
            <a:r>
              <a:rPr lang="ru-RU" sz="2400">
                <a:solidFill>
                  <a:srgbClr val="FF0000"/>
                </a:solidFill>
              </a:rPr>
              <a:t>янн</a:t>
            </a:r>
            <a:r>
              <a:rPr lang="ru-RU" sz="2400"/>
              <a:t>ые заготовки были уложе</a:t>
            </a:r>
            <a:r>
              <a:rPr lang="ru-RU" sz="2400">
                <a:solidFill>
                  <a:srgbClr val="FF0000"/>
                </a:solidFill>
              </a:rPr>
              <a:t>н</a:t>
            </a:r>
            <a:r>
              <a:rPr lang="ru-RU" sz="2400"/>
              <a:t>ы в ящики.</a:t>
            </a:r>
          </a:p>
          <a:p>
            <a:r>
              <a:rPr lang="ru-RU" sz="2400"/>
              <a:t>Девушка была очарователь</a:t>
            </a:r>
            <a:r>
              <a:rPr lang="ru-RU" sz="2400">
                <a:solidFill>
                  <a:srgbClr val="FF0000"/>
                </a:solidFill>
              </a:rPr>
              <a:t>н</a:t>
            </a:r>
            <a:r>
              <a:rPr lang="ru-RU" sz="2400"/>
              <a:t>а и ю</a:t>
            </a:r>
            <a:r>
              <a:rPr lang="ru-RU" sz="2400">
                <a:solidFill>
                  <a:srgbClr val="FF0000"/>
                </a:solidFill>
              </a:rPr>
              <a:t>н</a:t>
            </a:r>
            <a:r>
              <a:rPr lang="ru-RU" sz="2400"/>
              <a:t>а.</a:t>
            </a:r>
          </a:p>
          <a:p>
            <a:r>
              <a:rPr lang="ru-RU" sz="2400"/>
              <a:t>В кофейне широкий ассортимент: разнообразные </a:t>
            </a:r>
          </a:p>
          <a:p>
            <a:pPr>
              <a:buFont typeface="Arial" charset="0"/>
              <a:buNone/>
            </a:pPr>
            <a:r>
              <a:rPr lang="ru-RU" sz="2400"/>
              <a:t>сорта кофе, слое</a:t>
            </a:r>
            <a:r>
              <a:rPr lang="ru-RU" sz="2400">
                <a:solidFill>
                  <a:srgbClr val="FF0000"/>
                </a:solidFill>
              </a:rPr>
              <a:t>нн</a:t>
            </a:r>
            <a:r>
              <a:rPr lang="ru-RU" sz="2400"/>
              <a:t>ые масл</a:t>
            </a:r>
            <a:r>
              <a:rPr lang="ru-RU" sz="2400">
                <a:solidFill>
                  <a:srgbClr val="FF0000"/>
                </a:solidFill>
              </a:rPr>
              <a:t>ян</a:t>
            </a:r>
            <a:r>
              <a:rPr lang="ru-RU" sz="2400"/>
              <a:t>ым кремом пирожные, глазир</a:t>
            </a:r>
            <a:r>
              <a:rPr lang="ru-RU" sz="2400">
                <a:solidFill>
                  <a:srgbClr val="FF0000"/>
                </a:solidFill>
              </a:rPr>
              <a:t>ованн</a:t>
            </a:r>
            <a:r>
              <a:rPr lang="ru-RU" sz="2400"/>
              <a:t>ые фрукты, коктейли.</a:t>
            </a:r>
          </a:p>
          <a:p>
            <a:pPr>
              <a:buFont typeface="Arial" charset="0"/>
              <a:buNone/>
            </a:pPr>
            <a:endParaRPr lang="ru-RU" sz="2400"/>
          </a:p>
          <a:p>
            <a:r>
              <a:rPr lang="ru-RU" sz="2400"/>
              <a:t>   Местность ограниче</a:t>
            </a:r>
            <a:r>
              <a:rPr lang="ru-RU" sz="2400">
                <a:solidFill>
                  <a:srgbClr val="FF0000"/>
                </a:solidFill>
              </a:rPr>
              <a:t>н</a:t>
            </a:r>
            <a:r>
              <a:rPr lang="ru-RU" sz="2400"/>
              <a:t>а (прич.) горами. – Гоголевская Коробочка была очень ограниче</a:t>
            </a:r>
            <a:r>
              <a:rPr lang="ru-RU" sz="2400">
                <a:solidFill>
                  <a:srgbClr val="FF0000"/>
                </a:solidFill>
              </a:rPr>
              <a:t>нн</a:t>
            </a:r>
            <a:r>
              <a:rPr lang="ru-RU" sz="2400"/>
              <a:t>а (прил.). </a:t>
            </a:r>
          </a:p>
          <a:p>
            <a:pPr>
              <a:buFont typeface="Arial" charset="0"/>
              <a:buNone/>
            </a:pPr>
            <a:r>
              <a:rPr lang="ru-RU" sz="2400"/>
              <a:t>   Действия молодого человека легкомысле</a:t>
            </a:r>
            <a:r>
              <a:rPr lang="ru-RU" sz="2400">
                <a:solidFill>
                  <a:srgbClr val="FF0000"/>
                </a:solidFill>
              </a:rPr>
              <a:t>нн</a:t>
            </a:r>
            <a:r>
              <a:rPr lang="ru-RU" sz="2400"/>
              <a:t>ы и неуравновеше</a:t>
            </a:r>
            <a:r>
              <a:rPr lang="ru-RU" sz="2400">
                <a:solidFill>
                  <a:srgbClr val="FF0000"/>
                </a:solidFill>
              </a:rPr>
              <a:t>нн</a:t>
            </a:r>
            <a:r>
              <a:rPr lang="ru-RU" sz="2400"/>
              <a:t>ы (прил.). – Чашки весов были уравновешены (прич.).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ru-RU" sz="4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Спасибо за внимание!</a:t>
            </a:r>
            <a:endParaRPr lang="ru-RU" sz="4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ru-RU" sz="4800" b="1" i="1" smtClean="0"/>
          </a:p>
        </p:txBody>
      </p:sp>
      <p:pic>
        <p:nvPicPr>
          <p:cNvPr id="29700" name="Picture 5" descr="Школьный клипар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000250"/>
            <a:ext cx="4071938" cy="362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звонИть                           зАгнутый</a:t>
            </a:r>
          </a:p>
          <a:p>
            <a:pPr eaLnBrk="1" hangingPunct="1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включИть                         пОднятый</a:t>
            </a:r>
          </a:p>
          <a:p>
            <a:pPr eaLnBrk="1" hangingPunct="1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вручИт                             сОгнутый</a:t>
            </a:r>
          </a:p>
          <a:p>
            <a:pPr eaLnBrk="1" hangingPunct="1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сверлИт                           вОгнутый</a:t>
            </a:r>
          </a:p>
          <a:p>
            <a:pPr eaLnBrk="1" hangingPunct="1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щемИть                           зАпертый</a:t>
            </a:r>
          </a:p>
          <a:p>
            <a:pPr eaLnBrk="1" hangingPunct="1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плодоносИть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запертА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начАв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снятА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отдАв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нанесенА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поднЯв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занятА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прибЫв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eaLnBrk="1" hangingPunct="1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добелА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дочернА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докраснА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ru-RU" dirty="0" smtClean="0"/>
              <a:t>                      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ru-RU" smtClean="0"/>
              <a:t>Грамматические ошибки</a:t>
            </a: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28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3600" smtClean="0">
                <a:solidFill>
                  <a:srgbClr val="FF0000"/>
                </a:solidFill>
              </a:rPr>
              <a:t>ПО  +  </a:t>
            </a:r>
            <a:r>
              <a:rPr lang="ru-RU" altLang="ru-RU" sz="2800" smtClean="0">
                <a:solidFill>
                  <a:srgbClr val="FF0000"/>
                </a:solidFill>
              </a:rPr>
              <a:t>ПРЕДЛ. ПАД.</a:t>
            </a:r>
          </a:p>
          <a:p>
            <a:pPr algn="ctr" eaLnBrk="1" hangingPunct="1">
              <a:buFontTx/>
              <a:buNone/>
            </a:pPr>
            <a:r>
              <a:rPr lang="ru-RU" altLang="ru-RU" smtClean="0"/>
              <a:t>В значении </a:t>
            </a:r>
            <a:r>
              <a:rPr lang="ru-RU" altLang="ru-RU" smtClean="0">
                <a:solidFill>
                  <a:srgbClr val="FF0000"/>
                </a:solidFill>
              </a:rPr>
              <a:t>«после чего-либо»</a:t>
            </a:r>
          </a:p>
          <a:p>
            <a:pPr algn="ctr" eaLnBrk="1" hangingPunct="1">
              <a:buFontTx/>
              <a:buNone/>
            </a:pPr>
            <a:r>
              <a:rPr lang="ru-RU" altLang="ru-RU" smtClean="0"/>
              <a:t>По  истечени</a:t>
            </a:r>
            <a:r>
              <a:rPr lang="ru-RU" altLang="ru-RU" smtClean="0">
                <a:solidFill>
                  <a:srgbClr val="FF0000"/>
                </a:solidFill>
              </a:rPr>
              <a:t>и</a:t>
            </a:r>
            <a:r>
              <a:rPr lang="ru-RU" altLang="ru-RU" smtClean="0"/>
              <a:t>, по окончани</a:t>
            </a:r>
            <a:r>
              <a:rPr lang="ru-RU" altLang="ru-RU" smtClean="0">
                <a:solidFill>
                  <a:srgbClr val="FF0000"/>
                </a:solidFill>
              </a:rPr>
              <a:t>и</a:t>
            </a:r>
            <a:r>
              <a:rPr lang="ru-RU" altLang="ru-RU" smtClean="0"/>
              <a:t>, по прибыти</a:t>
            </a:r>
            <a:r>
              <a:rPr lang="ru-RU" altLang="ru-RU" smtClean="0">
                <a:solidFill>
                  <a:srgbClr val="FF0000"/>
                </a:solidFill>
              </a:rPr>
              <a:t>и</a:t>
            </a:r>
            <a:r>
              <a:rPr lang="ru-RU" altLang="ru-RU" smtClean="0"/>
              <a:t>, </a:t>
            </a:r>
          </a:p>
          <a:p>
            <a:pPr algn="ctr" eaLnBrk="1" hangingPunct="1">
              <a:buFontTx/>
              <a:buNone/>
            </a:pPr>
            <a:r>
              <a:rPr lang="ru-RU" altLang="ru-RU" smtClean="0"/>
              <a:t>по прочтени</a:t>
            </a:r>
            <a:r>
              <a:rPr lang="ru-RU" altLang="ru-RU" smtClean="0">
                <a:solidFill>
                  <a:srgbClr val="FF0000"/>
                </a:solidFill>
              </a:rPr>
              <a:t>и -И</a:t>
            </a:r>
          </a:p>
          <a:p>
            <a:pPr eaLnBrk="1" hangingPunct="1"/>
            <a:r>
              <a:rPr lang="ru-RU" altLang="ru-RU" smtClean="0"/>
              <a:t>Сдайте отчет </a:t>
            </a:r>
            <a:r>
              <a:rPr lang="ru-RU" altLang="ru-RU" smtClean="0">
                <a:solidFill>
                  <a:srgbClr val="FF0000"/>
                </a:solidFill>
              </a:rPr>
              <a:t>по</a:t>
            </a:r>
            <a:r>
              <a:rPr lang="ru-RU" altLang="ru-RU" smtClean="0"/>
              <a:t> возвращени</a:t>
            </a:r>
            <a:r>
              <a:rPr lang="ru-RU" altLang="ru-RU" smtClean="0">
                <a:solidFill>
                  <a:srgbClr val="FF0000"/>
                </a:solidFill>
              </a:rPr>
              <a:t>ю</a:t>
            </a:r>
            <a:r>
              <a:rPr lang="ru-RU" altLang="ru-RU" smtClean="0"/>
              <a:t> из командировки.</a:t>
            </a:r>
          </a:p>
          <a:p>
            <a:pPr eaLnBrk="1" hangingPunct="1">
              <a:buFontTx/>
              <a:buNone/>
            </a:pPr>
            <a:r>
              <a:rPr lang="ru-RU" altLang="ru-RU" smtClean="0">
                <a:solidFill>
                  <a:srgbClr val="FF0000"/>
                </a:solidFill>
              </a:rPr>
              <a:t>                      -Е</a:t>
            </a:r>
          </a:p>
          <a:p>
            <a:pPr eaLnBrk="1" hangingPunct="1"/>
            <a:r>
              <a:rPr lang="ru-RU" altLang="ru-RU" smtClean="0">
                <a:solidFill>
                  <a:srgbClr val="FF0000"/>
                </a:solidFill>
              </a:rPr>
              <a:t>По</a:t>
            </a:r>
            <a:r>
              <a:rPr lang="ru-RU" altLang="ru-RU" smtClean="0"/>
              <a:t> приезд</a:t>
            </a:r>
            <a:r>
              <a:rPr lang="ru-RU" altLang="ru-RU" smtClean="0">
                <a:solidFill>
                  <a:srgbClr val="FF0000"/>
                </a:solidFill>
              </a:rPr>
              <a:t>у</a:t>
            </a:r>
            <a:r>
              <a:rPr lang="ru-RU" altLang="ru-RU" smtClean="0"/>
              <a:t> я нашел всех учеников в сборе.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Употребление падежной формы существительного с предлогом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mtClean="0"/>
              <a:t>С глаголами, обозначающими чувства </a:t>
            </a:r>
            <a:r>
              <a:rPr lang="ru-RU" altLang="ru-RU" smtClean="0">
                <a:solidFill>
                  <a:srgbClr val="000099"/>
                </a:solidFill>
              </a:rPr>
              <a:t>() </a:t>
            </a:r>
          </a:p>
          <a:p>
            <a:pPr algn="ctr" eaLnBrk="1" hangingPunct="1">
              <a:buFontTx/>
              <a:buNone/>
            </a:pPr>
            <a:r>
              <a:rPr lang="ru-RU" altLang="ru-RU" smtClean="0">
                <a:solidFill>
                  <a:srgbClr val="FF0000"/>
                </a:solidFill>
              </a:rPr>
              <a:t>ПО + дат. пад. </a:t>
            </a:r>
          </a:p>
          <a:p>
            <a:pPr algn="ctr" eaLnBrk="1" hangingPunct="1">
              <a:buFontTx/>
              <a:buNone/>
            </a:pPr>
            <a:endParaRPr lang="ru-RU" altLang="ru-RU" smtClean="0">
              <a:solidFill>
                <a:srgbClr val="000099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altLang="ru-RU" smtClean="0">
                <a:solidFill>
                  <a:srgbClr val="000099"/>
                </a:solidFill>
              </a:rPr>
              <a:t>Тосковать по жене</a:t>
            </a:r>
            <a:r>
              <a:rPr lang="ru-RU" altLang="ru-RU" smtClean="0"/>
              <a:t> </a:t>
            </a:r>
          </a:p>
          <a:p>
            <a:pPr algn="ctr" eaLnBrk="1" hangingPunct="1">
              <a:buFontTx/>
              <a:buNone/>
            </a:pPr>
            <a:r>
              <a:rPr lang="ru-RU" altLang="ru-RU" sz="4000" smtClean="0">
                <a:solidFill>
                  <a:srgbClr val="FF0000"/>
                </a:solidFill>
              </a:rPr>
              <a:t>НО !!!</a:t>
            </a:r>
          </a:p>
          <a:p>
            <a:pPr algn="ctr" eaLnBrk="1" hangingPunct="1">
              <a:buFontTx/>
              <a:buNone/>
            </a:pPr>
            <a:r>
              <a:rPr lang="ru-RU" altLang="ru-RU" smtClean="0">
                <a:solidFill>
                  <a:srgbClr val="FF0000"/>
                </a:solidFill>
              </a:rPr>
              <a:t>Мы, Вы + </a:t>
            </a:r>
            <a:r>
              <a:rPr lang="ru-RU" altLang="ru-RU" smtClean="0">
                <a:solidFill>
                  <a:srgbClr val="000099"/>
                </a:solidFill>
              </a:rPr>
              <a:t>(вздыхать, горевать, грустить, плакать, скучать, тосковать) – ПР. ПАД.</a:t>
            </a:r>
          </a:p>
          <a:p>
            <a:pPr algn="ctr" eaLnBrk="1" hangingPunct="1">
              <a:buFontTx/>
              <a:buNone/>
            </a:pPr>
            <a:endParaRPr lang="ru-RU" altLang="ru-RU" smtClean="0">
              <a:solidFill>
                <a:srgbClr val="000099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altLang="ru-RU" smtClean="0">
                <a:solidFill>
                  <a:srgbClr val="000099"/>
                </a:solidFill>
              </a:rPr>
              <a:t>Скучать </a:t>
            </a:r>
            <a:r>
              <a:rPr lang="ru-RU" altLang="ru-RU" smtClean="0">
                <a:solidFill>
                  <a:srgbClr val="FF0000"/>
                </a:solidFill>
              </a:rPr>
              <a:t>по Вас</a:t>
            </a:r>
            <a:r>
              <a:rPr lang="ru-RU" altLang="ru-RU" smtClean="0">
                <a:solidFill>
                  <a:srgbClr val="000099"/>
                </a:solidFill>
              </a:rPr>
              <a:t>, тосковать </a:t>
            </a:r>
            <a:r>
              <a:rPr lang="ru-RU" altLang="ru-RU" smtClean="0">
                <a:solidFill>
                  <a:srgbClr val="FF0000"/>
                </a:solidFill>
              </a:rPr>
              <a:t>по нас</a:t>
            </a:r>
            <a:r>
              <a:rPr lang="ru-RU" altLang="ru-RU" smtClean="0">
                <a:solidFill>
                  <a:srgbClr val="000099"/>
                </a:solidFill>
              </a:rPr>
              <a:t>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779463"/>
          </a:xfrm>
        </p:spPr>
        <p:txBody>
          <a:bodyPr/>
          <a:lstStyle/>
          <a:p>
            <a:pPr eaLnBrk="1" hangingPunct="1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Нарушение связи между подлежащим и сказуемым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539750" y="1052513"/>
            <a:ext cx="8229600" cy="4525962"/>
          </a:xfrm>
        </p:spPr>
        <p:txBody>
          <a:bodyPr/>
          <a:lstStyle/>
          <a:p>
            <a:pPr eaLnBrk="1" hangingPunct="1"/>
            <a:r>
              <a:rPr lang="ru-RU" altLang="ru-RU" smtClean="0"/>
              <a:t>Все, </a:t>
            </a:r>
            <a:r>
              <a:rPr lang="ru-RU" altLang="ru-RU" smtClean="0">
                <a:solidFill>
                  <a:srgbClr val="FF0000"/>
                </a:solidFill>
              </a:rPr>
              <a:t>кто</a:t>
            </a:r>
            <a:r>
              <a:rPr lang="ru-RU" altLang="ru-RU" smtClean="0"/>
              <a:t> обедал</a:t>
            </a:r>
            <a:r>
              <a:rPr lang="ru-RU" altLang="ru-RU" sz="4000" smtClean="0">
                <a:solidFill>
                  <a:srgbClr val="FF0000"/>
                </a:solidFill>
              </a:rPr>
              <a:t>и</a:t>
            </a:r>
            <a:r>
              <a:rPr lang="ru-RU" altLang="ru-RU" smtClean="0"/>
              <a:t> в этой столовой, был</a:t>
            </a:r>
            <a:r>
              <a:rPr lang="ru-RU" altLang="ru-RU" sz="4000" smtClean="0">
                <a:solidFill>
                  <a:srgbClr val="FF0000"/>
                </a:solidFill>
              </a:rPr>
              <a:t>и</a:t>
            </a:r>
            <a:r>
              <a:rPr lang="ru-RU" altLang="ru-RU" smtClean="0"/>
              <a:t> довольны </a:t>
            </a:r>
            <a:r>
              <a:rPr lang="ru-RU" altLang="ru-RU" sz="4000" smtClean="0">
                <a:solidFill>
                  <a:srgbClr val="FF0000"/>
                </a:solidFill>
              </a:rPr>
              <a:t>(-ен) </a:t>
            </a:r>
            <a:r>
              <a:rPr lang="ru-RU" altLang="ru-RU" smtClean="0"/>
              <a:t>обслуживанием.</a:t>
            </a:r>
          </a:p>
          <a:p>
            <a:pPr eaLnBrk="1" hangingPunct="1">
              <a:buFontTx/>
              <a:buNone/>
            </a:pPr>
            <a:endParaRPr lang="ru-RU" altLang="ru-RU" smtClean="0"/>
          </a:p>
          <a:p>
            <a:pPr algn="ctr" eaLnBrk="1" hangingPunct="1">
              <a:buFontTx/>
              <a:buNone/>
            </a:pPr>
            <a:r>
              <a:rPr lang="ru-RU" altLang="ru-RU" smtClean="0">
                <a:solidFill>
                  <a:srgbClr val="FF0000"/>
                </a:solidFill>
              </a:rPr>
              <a:t>Кто, что  +  ед. ч.</a:t>
            </a:r>
          </a:p>
          <a:p>
            <a:pPr eaLnBrk="1" hangingPunct="1"/>
            <a:r>
              <a:rPr lang="ru-RU" b="1" smtClean="0"/>
              <a:t>Большинство</a:t>
            </a:r>
            <a:r>
              <a:rPr lang="ru-RU" smtClean="0"/>
              <a:t> участников </a:t>
            </a:r>
            <a:r>
              <a:rPr lang="ru-RU" b="1" smtClean="0"/>
              <a:t>выразили </a:t>
            </a:r>
            <a:r>
              <a:rPr lang="ru-RU" smtClean="0"/>
              <a:t>согласие.</a:t>
            </a:r>
          </a:p>
          <a:p>
            <a:pPr eaLnBrk="1" hangingPunct="1"/>
            <a:r>
              <a:rPr lang="ru-RU" b="1" smtClean="0"/>
              <a:t>Ряд делегатов </a:t>
            </a:r>
            <a:r>
              <a:rPr lang="ru-RU" smtClean="0"/>
              <a:t>от разных организаций </a:t>
            </a:r>
            <a:r>
              <a:rPr lang="ru-RU" b="1" smtClean="0"/>
              <a:t>предлагали</a:t>
            </a:r>
            <a:r>
              <a:rPr lang="ru-RU" smtClean="0"/>
              <a:t>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Исправь ошибку!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Никто из присутствующих даже не догадывались о готовящемся заговоре.</a:t>
            </a:r>
          </a:p>
          <a:p>
            <a:pPr eaLnBrk="1" hangingPunct="1"/>
            <a:r>
              <a:rPr lang="ru-RU" smtClean="0"/>
              <a:t>Вы первый, кто взглянули на меня серьезно и поверили в меня.</a:t>
            </a:r>
          </a:p>
          <a:p>
            <a:pPr eaLnBrk="1" hangingPunct="1"/>
            <a:r>
              <a:rPr lang="ru-RU" smtClean="0"/>
              <a:t>Те, кто не изучает иностранный язык, лишен возможности читать в подлиннике шедевры мировой литературы.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Нарушение в построении предложения с причастным оборотом</a:t>
            </a:r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На скамеечках сидели </a:t>
            </a:r>
            <a:r>
              <a:rPr lang="ru-RU" altLang="ru-RU" smtClean="0">
                <a:solidFill>
                  <a:srgbClr val="FF0000"/>
                </a:solidFill>
              </a:rPr>
              <a:t>старушки</a:t>
            </a:r>
            <a:r>
              <a:rPr lang="ru-RU" altLang="ru-RU" smtClean="0"/>
              <a:t>, обвязанн</a:t>
            </a:r>
            <a:r>
              <a:rPr lang="ru-RU" altLang="ru-RU" smtClean="0">
                <a:solidFill>
                  <a:srgbClr val="FF0000"/>
                </a:solidFill>
              </a:rPr>
              <a:t>ыми</a:t>
            </a:r>
            <a:r>
              <a:rPr lang="ru-RU" altLang="ru-RU" smtClean="0"/>
              <a:t> платками.</a:t>
            </a:r>
          </a:p>
          <a:p>
            <a:pPr eaLnBrk="1" hangingPunct="1">
              <a:buFontTx/>
              <a:buNone/>
            </a:pPr>
            <a:endParaRPr lang="ru-RU" altLang="ru-RU" smtClean="0"/>
          </a:p>
          <a:p>
            <a:pPr eaLnBrk="1" hangingPunct="1"/>
            <a:r>
              <a:rPr lang="ru-RU" altLang="ru-RU" smtClean="0"/>
              <a:t>Работающие в нашей стране платят </a:t>
            </a:r>
          </a:p>
          <a:p>
            <a:pPr eaLnBrk="1" hangingPunct="1">
              <a:buFontTx/>
              <a:buNone/>
            </a:pPr>
            <a:r>
              <a:rPr lang="ru-RU" altLang="ru-RU" smtClean="0"/>
              <a:t>   подоходный </a:t>
            </a:r>
            <a:r>
              <a:rPr lang="ru-RU" altLang="ru-RU" smtClean="0">
                <a:solidFill>
                  <a:srgbClr val="FF0000"/>
                </a:solidFill>
              </a:rPr>
              <a:t>налог</a:t>
            </a:r>
            <a:r>
              <a:rPr lang="ru-RU" altLang="ru-RU" smtClean="0"/>
              <a:t>, </a:t>
            </a:r>
            <a:r>
              <a:rPr lang="ru-RU" altLang="ru-RU" smtClean="0">
                <a:solidFill>
                  <a:srgbClr val="FF0000"/>
                </a:solidFill>
              </a:rPr>
              <a:t>устанавливающий</a:t>
            </a:r>
            <a:r>
              <a:rPr lang="ru-RU" altLang="ru-RU" smtClean="0"/>
              <a:t> в соответствии с законодательством.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6045</TotalTime>
  <Words>990</Words>
  <Application>Microsoft Office PowerPoint</Application>
  <PresentationFormat>Экран (4:3)</PresentationFormat>
  <Paragraphs>138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Times New Roman</vt:lpstr>
      <vt:lpstr>Wingdings</vt:lpstr>
      <vt:lpstr>Diseño predeterminado</vt:lpstr>
      <vt:lpstr>Презентация PowerPoint</vt:lpstr>
      <vt:lpstr>Орфоэпия. Задание 4.</vt:lpstr>
      <vt:lpstr>Презентация PowerPoint</vt:lpstr>
      <vt:lpstr>Презентация PowerPoint</vt:lpstr>
      <vt:lpstr>Грамматические ошибки</vt:lpstr>
      <vt:lpstr>Употребление падежной формы существительного с предлогом</vt:lpstr>
      <vt:lpstr>Нарушение связи между подлежащим и сказуемым</vt:lpstr>
      <vt:lpstr>Исправь ошибку!</vt:lpstr>
      <vt:lpstr>Нарушение в построении предложения с причастным оборотом</vt:lpstr>
      <vt:lpstr>Ошибка в построении предложений с однородными членами</vt:lpstr>
      <vt:lpstr>Найди ошибку!</vt:lpstr>
      <vt:lpstr>Нарушение в построении предложения с несогласованным приложением</vt:lpstr>
      <vt:lpstr>Неправильное построение предложения с деепричастным оборотом.</vt:lpstr>
      <vt:lpstr>Презентация PowerPoint</vt:lpstr>
      <vt:lpstr>Нарушение видовременной соотнесенности глагольных форм</vt:lpstr>
      <vt:lpstr>Задание15</vt:lpstr>
      <vt:lpstr>Презентация PowerPoint</vt:lpstr>
      <vt:lpstr>Презентация PowerPoint</vt:lpstr>
      <vt:lpstr>Пунктуация в союзном сложном предложении</vt:lpstr>
      <vt:lpstr>Презентация PowerPoint</vt:lpstr>
      <vt:lpstr>Задание 16</vt:lpstr>
      <vt:lpstr>Обособляются определения</vt:lpstr>
      <vt:lpstr>Обособление обстоятельств</vt:lpstr>
      <vt:lpstr> Расставьте все знаки препинания: укажите цифру(ы), на месте которой(ых) должна(ы) стоять запятая(-ые) </vt:lpstr>
      <vt:lpstr>Расставьте все знаки препинания: укажите цифру(ы), на месте которой(ых) должна(ы) стоять запятая(-ые)</vt:lpstr>
      <vt:lpstr>Расставьте все знаки препинания: укажите цифру(ы), на месте которой(ых) должна(ы) стоять запятая(-ые)</vt:lpstr>
      <vt:lpstr>Орфография. Задание 14.</vt:lpstr>
      <vt:lpstr>Спасибо за внимание!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John Silver</cp:lastModifiedBy>
  <cp:revision>846</cp:revision>
  <dcterms:created xsi:type="dcterms:W3CDTF">2010-05-23T14:28:12Z</dcterms:created>
  <dcterms:modified xsi:type="dcterms:W3CDTF">2024-07-21T19:45:46Z</dcterms:modified>
</cp:coreProperties>
</file>